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3CA9-557E-43B1-B58B-65E7BFBCC785}" type="datetimeFigureOut">
              <a:rPr lang="fa-IR" smtClean="0"/>
              <a:t>10/28/1440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8432-5F47-482E-875E-D8DC487C378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78318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3CA9-557E-43B1-B58B-65E7BFBCC785}" type="datetimeFigureOut">
              <a:rPr lang="fa-IR" smtClean="0"/>
              <a:t>10/28/1440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8432-5F47-482E-875E-D8DC487C378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8836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3CA9-557E-43B1-B58B-65E7BFBCC785}" type="datetimeFigureOut">
              <a:rPr lang="fa-IR" smtClean="0"/>
              <a:t>10/28/1440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8432-5F47-482E-875E-D8DC487C378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00340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3CA9-557E-43B1-B58B-65E7BFBCC785}" type="datetimeFigureOut">
              <a:rPr lang="fa-IR" smtClean="0"/>
              <a:t>10/28/1440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8432-5F47-482E-875E-D8DC487C378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7423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3CA9-557E-43B1-B58B-65E7BFBCC785}" type="datetimeFigureOut">
              <a:rPr lang="fa-IR" smtClean="0"/>
              <a:t>10/28/1440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8432-5F47-482E-875E-D8DC487C378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20685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3CA9-557E-43B1-B58B-65E7BFBCC785}" type="datetimeFigureOut">
              <a:rPr lang="fa-IR" smtClean="0"/>
              <a:t>10/28/1440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8432-5F47-482E-875E-D8DC487C378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0640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3CA9-557E-43B1-B58B-65E7BFBCC785}" type="datetimeFigureOut">
              <a:rPr lang="fa-IR" smtClean="0"/>
              <a:t>10/28/1440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8432-5F47-482E-875E-D8DC487C378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43572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3CA9-557E-43B1-B58B-65E7BFBCC785}" type="datetimeFigureOut">
              <a:rPr lang="fa-IR" smtClean="0"/>
              <a:t>10/28/1440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8432-5F47-482E-875E-D8DC487C378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08698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3CA9-557E-43B1-B58B-65E7BFBCC785}" type="datetimeFigureOut">
              <a:rPr lang="fa-IR" smtClean="0"/>
              <a:t>10/28/1440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8432-5F47-482E-875E-D8DC487C378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69592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3CA9-557E-43B1-B58B-65E7BFBCC785}" type="datetimeFigureOut">
              <a:rPr lang="fa-IR" smtClean="0"/>
              <a:t>10/28/1440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8432-5F47-482E-875E-D8DC487C378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6146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F3CA9-557E-43B1-B58B-65E7BFBCC785}" type="datetimeFigureOut">
              <a:rPr lang="fa-IR" smtClean="0"/>
              <a:t>10/28/1440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8432-5F47-482E-875E-D8DC487C378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33297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3000">
              <a:schemeClr val="accent2">
                <a:lumMod val="40000"/>
                <a:lumOff val="6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F3CA9-557E-43B1-B58B-65E7BFBCC785}" type="datetimeFigureOut">
              <a:rPr lang="fa-IR" smtClean="0"/>
              <a:t>10/28/1440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18432-5F47-482E-875E-D8DC487C3785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8268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150">
              <a:srgbClr val="C1D1E1"/>
            </a:gs>
            <a:gs pos="0">
              <a:schemeClr val="accent1">
                <a:lumMod val="5000"/>
                <a:lumOff val="95000"/>
              </a:schemeClr>
            </a:gs>
            <a:gs pos="33000">
              <a:schemeClr val="accent2">
                <a:lumMod val="40000"/>
                <a:lumOff val="6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Dermatologic manifestation of systemic diseases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Kaveh</a:t>
            </a:r>
            <a:r>
              <a:rPr lang="en-US" dirty="0" smtClean="0"/>
              <a:t> </a:t>
            </a:r>
            <a:r>
              <a:rPr lang="en-US" dirty="0" err="1" smtClean="0"/>
              <a:t>gharaei</a:t>
            </a:r>
            <a:r>
              <a:rPr lang="en-US" dirty="0" smtClean="0"/>
              <a:t> </a:t>
            </a:r>
            <a:r>
              <a:rPr lang="en-US" dirty="0" err="1" smtClean="0"/>
              <a:t>nejad</a:t>
            </a:r>
            <a:r>
              <a:rPr lang="en-US" dirty="0" smtClean="0"/>
              <a:t> MD</a:t>
            </a:r>
          </a:p>
          <a:p>
            <a:r>
              <a:rPr lang="en-US" dirty="0" err="1" smtClean="0"/>
              <a:t>Guilan</a:t>
            </a:r>
            <a:r>
              <a:rPr lang="en-US" dirty="0" smtClean="0"/>
              <a:t> university of medical sciences</a:t>
            </a:r>
          </a:p>
          <a:p>
            <a:r>
              <a:rPr lang="en-US" dirty="0" smtClean="0"/>
              <a:t>Skin research center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070" y="4746812"/>
            <a:ext cx="1909482" cy="1909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270" y="4894169"/>
            <a:ext cx="2590800" cy="1762125"/>
          </a:xfrm>
          <a:prstGeom prst="rect">
            <a:avLst/>
          </a:prstGeom>
          <a:effectLst>
            <a:outerShdw blurRad="50800" dist="50800" dir="5400000" sx="4000" sy="4000" algn="ctr" rotWithShape="0">
              <a:srgbClr val="000000"/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05909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88" y="627226"/>
            <a:ext cx="10748682" cy="7662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76800" y="3063081"/>
            <a:ext cx="24384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3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710" y="934403"/>
            <a:ext cx="11907993" cy="9051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811" y="2452239"/>
            <a:ext cx="8091487" cy="420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5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44052"/>
            <a:ext cx="10515600" cy="1363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715" y="2165089"/>
            <a:ext cx="5586917" cy="452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4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187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78" y="3016455"/>
            <a:ext cx="10535922" cy="30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8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9849"/>
            <a:ext cx="10515600" cy="4087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Diabetes mellitus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34311"/>
            <a:ext cx="10414001" cy="979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512" y="1926517"/>
            <a:ext cx="2513702" cy="1675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99" y="3715085"/>
            <a:ext cx="10363201" cy="470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512" y="4634863"/>
            <a:ext cx="2606370" cy="173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4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10414001" cy="992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178" y="992954"/>
            <a:ext cx="2757544" cy="1395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99" y="2400761"/>
            <a:ext cx="10414001" cy="457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187" y="2858681"/>
            <a:ext cx="2664535" cy="1838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331" y="4697210"/>
            <a:ext cx="10414001" cy="648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1843" y="5345930"/>
            <a:ext cx="2136787" cy="153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0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00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669" y="866045"/>
            <a:ext cx="2723981" cy="2044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910633"/>
            <a:ext cx="10363201" cy="648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545" y="3559353"/>
            <a:ext cx="2444228" cy="32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9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57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Thyroid disease: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3986" y="365125"/>
            <a:ext cx="4939799" cy="6109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20" y="1181850"/>
            <a:ext cx="2801332" cy="1800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20" y="3123716"/>
            <a:ext cx="2422686" cy="3653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048" y="1181849"/>
            <a:ext cx="2692870" cy="1800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8382" y="3123717"/>
            <a:ext cx="2692870" cy="17311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382" y="4977463"/>
            <a:ext cx="2692870" cy="173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6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713"/>
          </a:xfrm>
        </p:spPr>
        <p:txBody>
          <a:bodyPr/>
          <a:lstStyle/>
          <a:p>
            <a:r>
              <a:rPr lang="en-US" dirty="0" smtClean="0"/>
              <a:t>IBD: UC/CD</a:t>
            </a:r>
            <a:endParaRPr lang="fa-IR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4202" y="5100447"/>
            <a:ext cx="2151341" cy="16116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16" y="1376980"/>
            <a:ext cx="2355657" cy="1568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24" y="3151990"/>
            <a:ext cx="2349649" cy="1764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4202" y="1358950"/>
            <a:ext cx="2151341" cy="15869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202" y="3151990"/>
            <a:ext cx="2151341" cy="1777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204223"/>
            <a:ext cx="5784909" cy="52082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6" y="5122126"/>
            <a:ext cx="2295690" cy="158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8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39" y="290139"/>
            <a:ext cx="3045311" cy="5600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Liver disease and cirrhosis: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88650"/>
            <a:ext cx="10515600" cy="1532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339455"/>
            <a:ext cx="10515599" cy="2774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9942" y="0"/>
            <a:ext cx="1972058" cy="1140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763" y="0"/>
            <a:ext cx="1830735" cy="1140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4659" y="0"/>
            <a:ext cx="3477660" cy="11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4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Skin disease is often associated with </a:t>
            </a:r>
            <a:r>
              <a:rPr lang="en-US" dirty="0" smtClean="0">
                <a:solidFill>
                  <a:srgbClr val="FF0000"/>
                </a:solidFill>
              </a:rPr>
              <a:t>internal manifestations </a:t>
            </a:r>
            <a:r>
              <a:rPr lang="en-US" dirty="0" smtClean="0"/>
              <a:t>(</a:t>
            </a:r>
            <a:r>
              <a:rPr lang="en-US" dirty="0"/>
              <a:t>psoriatic </a:t>
            </a:r>
            <a:r>
              <a:rPr lang="en-US" dirty="0" smtClean="0"/>
              <a:t>arthritis)</a:t>
            </a:r>
          </a:p>
          <a:p>
            <a:endParaRPr lang="en-US" dirty="0" smtClean="0"/>
          </a:p>
          <a:p>
            <a:r>
              <a:rPr lang="en-US" dirty="0"/>
              <a:t>there are many cutaneous disorders that </a:t>
            </a:r>
            <a:r>
              <a:rPr lang="en-US" dirty="0" smtClean="0"/>
              <a:t>are traditionally </a:t>
            </a:r>
            <a:r>
              <a:rPr lang="en-US" dirty="0">
                <a:solidFill>
                  <a:srgbClr val="FF0000"/>
                </a:solidFill>
              </a:rPr>
              <a:t>associated with systemic disease</a:t>
            </a:r>
            <a:r>
              <a:rPr lang="en-US" dirty="0"/>
              <a:t>. For example, </a:t>
            </a:r>
            <a:r>
              <a:rPr lang="en-US" dirty="0" smtClean="0"/>
              <a:t>rheumatologic disorders </a:t>
            </a:r>
            <a:r>
              <a:rPr lang="en-US" dirty="0"/>
              <a:t>frequently have skin manifestations, as do </a:t>
            </a:r>
            <a:r>
              <a:rPr lang="en-US" dirty="0" smtClean="0"/>
              <a:t>infectious diseases </a:t>
            </a:r>
            <a:r>
              <a:rPr lang="en-US" dirty="0"/>
              <a:t>and </a:t>
            </a:r>
            <a:r>
              <a:rPr lang="en-US" dirty="0" err="1" smtClean="0"/>
              <a:t>endocrinopathies</a:t>
            </a:r>
            <a:endParaRPr lang="en-US" dirty="0" smtClean="0"/>
          </a:p>
          <a:p>
            <a:endParaRPr lang="en-US" dirty="0"/>
          </a:p>
          <a:p>
            <a:r>
              <a:rPr lang="en-US" b="1" i="1" dirty="0">
                <a:solidFill>
                  <a:srgbClr val="FF0000"/>
                </a:solidFill>
              </a:rPr>
              <a:t>isolated dermatologic disease is relatively uncommon</a:t>
            </a:r>
            <a:endParaRPr lang="fa-IR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43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819"/>
            <a:ext cx="10515600" cy="817581"/>
          </a:xfrm>
        </p:spPr>
        <p:txBody>
          <a:bodyPr>
            <a:normAutofit/>
          </a:bodyPr>
          <a:lstStyle/>
          <a:p>
            <a:r>
              <a:rPr lang="en-US" dirty="0" smtClean="0"/>
              <a:t>Sarcoidosis: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27906"/>
            <a:ext cx="10515600" cy="1648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050017"/>
            <a:ext cx="2438400" cy="361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421" y="3050017"/>
            <a:ext cx="3695537" cy="3619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1946" y="3050017"/>
            <a:ext cx="384762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3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9849"/>
            <a:ext cx="10515600" cy="6628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Systemic vasculitis: WG, CSS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02714"/>
            <a:ext cx="10515600" cy="2137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95021"/>
            <a:ext cx="2277035" cy="1707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1" y="3173755"/>
            <a:ext cx="1556138" cy="17290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4152" y="3550977"/>
            <a:ext cx="3005866" cy="2879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7764" y="3218127"/>
            <a:ext cx="2272207" cy="1705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4082" y="4990568"/>
            <a:ext cx="1509657" cy="18803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199" y="5126462"/>
            <a:ext cx="2277035" cy="16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8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5186"/>
          </a:xfrm>
        </p:spPr>
        <p:txBody>
          <a:bodyPr/>
          <a:lstStyle/>
          <a:p>
            <a:r>
              <a:rPr lang="en-US" dirty="0" smtClean="0"/>
              <a:t>Renal diseases: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80161"/>
            <a:ext cx="10389713" cy="521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5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5885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CUTANEOUS RHEUMATOLOGY:</a:t>
            </a:r>
            <a:br>
              <a:rPr lang="en-US" dirty="0" smtClean="0"/>
            </a:br>
            <a:r>
              <a:rPr lang="en-US" dirty="0" smtClean="0"/>
              <a:t>lupus erythematosus</a:t>
            </a:r>
            <a:endParaRPr lang="fa-I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968575"/>
            <a:ext cx="10515600" cy="206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6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06" y="204395"/>
            <a:ext cx="10515600" cy="733257"/>
          </a:xfrm>
        </p:spPr>
        <p:txBody>
          <a:bodyPr/>
          <a:lstStyle/>
          <a:p>
            <a:r>
              <a:rPr lang="en-US" dirty="0" smtClean="0"/>
              <a:t>LE: classification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5548" y="719934"/>
            <a:ext cx="7258372" cy="2614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88" y="3529404"/>
            <a:ext cx="3846496" cy="2628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629" y="3542142"/>
            <a:ext cx="3467573" cy="2628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06" y="1031240"/>
            <a:ext cx="3388900" cy="2302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4734" y="3529404"/>
            <a:ext cx="3539267" cy="264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0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912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Dermatomyositis</a:t>
            </a:r>
            <a:r>
              <a:rPr lang="en-US" dirty="0" smtClean="0"/>
              <a:t>:</a:t>
            </a:r>
            <a:endParaRPr lang="fa-IR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1251" y="4303059"/>
            <a:ext cx="5429095" cy="23028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chemeClr val="accent2">
                  <a:lumMod val="40000"/>
                  <a:lumOff val="6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251" y="143668"/>
            <a:ext cx="5429095" cy="4159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79" y="1275709"/>
            <a:ext cx="2126727" cy="18027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78" y="3181217"/>
            <a:ext cx="2126727" cy="14579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378" y="4741943"/>
            <a:ext cx="2126727" cy="19901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8345" y="4741944"/>
            <a:ext cx="2665944" cy="1990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8346" y="2195634"/>
            <a:ext cx="2665944" cy="244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3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7459"/>
          </a:xfrm>
        </p:spPr>
        <p:txBody>
          <a:bodyPr/>
          <a:lstStyle/>
          <a:p>
            <a:r>
              <a:rPr lang="en-US" dirty="0" smtClean="0"/>
              <a:t>Systemic sclerosis: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5715" y="237629"/>
            <a:ext cx="5425574" cy="6531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02" y="1300080"/>
            <a:ext cx="2330824" cy="2820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586" y="1300080"/>
            <a:ext cx="3054574" cy="2820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64" y="4248424"/>
            <a:ext cx="2212657" cy="2425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7586" y="4197901"/>
            <a:ext cx="3054574" cy="257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1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94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Paraneoplastic : </a:t>
            </a:r>
            <a:endParaRPr lang="fa-I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534" y="1172584"/>
            <a:ext cx="11940902" cy="921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411" y="2465340"/>
            <a:ext cx="6472517" cy="431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2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893" y="885601"/>
            <a:ext cx="11708427" cy="910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288" y="2508811"/>
            <a:ext cx="2743199" cy="4122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24865"/>
            <a:ext cx="3345587" cy="407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4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15" y="1096230"/>
            <a:ext cx="11012245" cy="563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88" y="433449"/>
            <a:ext cx="10515600" cy="1325563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6070" y="1759012"/>
            <a:ext cx="8070473" cy="506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1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</TotalTime>
  <Words>101</Words>
  <Application>Microsoft Office PowerPoint</Application>
  <PresentationFormat>Widescreen</PresentationFormat>
  <Paragraphs>21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Dermatologic manifestation of systemic diseases</vt:lpstr>
      <vt:lpstr>PowerPoint Presentation</vt:lpstr>
      <vt:lpstr>CUTANEOUS RHEUMATOLOGY: lupus erythematosus</vt:lpstr>
      <vt:lpstr>LE: classification</vt:lpstr>
      <vt:lpstr>Dermatomyositis:</vt:lpstr>
      <vt:lpstr>Systemic sclerosis:</vt:lpstr>
      <vt:lpstr>Paraneoplastic 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Diabetes mellitus</vt:lpstr>
      <vt:lpstr>PowerPoint Presentation</vt:lpstr>
      <vt:lpstr>PowerPoint Presentation</vt:lpstr>
      <vt:lpstr>Thyroid disease:</vt:lpstr>
      <vt:lpstr>IBD: UC/CD</vt:lpstr>
      <vt:lpstr>Liver disease and cirrhosis: </vt:lpstr>
      <vt:lpstr>Sarcoidosis: </vt:lpstr>
      <vt:lpstr>Systemic vasculitis: WG, CSS</vt:lpstr>
      <vt:lpstr>Renal diseases: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Dermatologic manifestation of systemic diseases</dc:title>
  <dc:creator>dr.gharainejad112</dc:creator>
  <cp:lastModifiedBy>dr.gharainejad112</cp:lastModifiedBy>
  <cp:revision>27</cp:revision>
  <dcterms:created xsi:type="dcterms:W3CDTF">2019-06-02T05:00:23Z</dcterms:created>
  <dcterms:modified xsi:type="dcterms:W3CDTF">2019-07-01T06:48:54Z</dcterms:modified>
</cp:coreProperties>
</file>