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72" r:id="rId1"/>
  </p:sldMasterIdLst>
  <p:sldIdLst>
    <p:sldId id="256" r:id="rId2"/>
    <p:sldId id="257" r:id="rId3"/>
    <p:sldId id="284" r:id="rId4"/>
    <p:sldId id="258" r:id="rId5"/>
    <p:sldId id="260" r:id="rId6"/>
    <p:sldId id="261" r:id="rId7"/>
    <p:sldId id="266" r:id="rId8"/>
    <p:sldId id="281" r:id="rId9"/>
    <p:sldId id="267" r:id="rId10"/>
    <p:sldId id="268" r:id="rId11"/>
    <p:sldId id="285" r:id="rId12"/>
    <p:sldId id="286" r:id="rId13"/>
    <p:sldId id="282" r:id="rId14"/>
    <p:sldId id="283" r:id="rId15"/>
    <p:sldId id="269" r:id="rId16"/>
    <p:sldId id="270" r:id="rId17"/>
    <p:sldId id="288" r:id="rId18"/>
    <p:sldId id="289" r:id="rId19"/>
    <p:sldId id="287" r:id="rId20"/>
    <p:sldId id="280" r:id="rId21"/>
    <p:sldId id="295" r:id="rId22"/>
    <p:sldId id="272" r:id="rId23"/>
    <p:sldId id="293" r:id="rId24"/>
    <p:sldId id="294" r:id="rId25"/>
    <p:sldId id="273" r:id="rId26"/>
    <p:sldId id="274" r:id="rId27"/>
    <p:sldId id="290" r:id="rId28"/>
    <p:sldId id="291" r:id="rId29"/>
    <p:sldId id="292" r:id="rId30"/>
    <p:sldId id="279" r:id="rId3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344"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9C0E660-7DD1-4BD9-ABDD-E6AA3A8026F0}" type="datetimeFigureOut">
              <a:rPr lang="fa-IR" smtClean="0"/>
              <a:pPr/>
              <a:t>01/11/1440</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75686BF-DF0D-4793-BFCF-9B75AC99F723}" type="slidenum">
              <a:rPr lang="fa-IR" smtClean="0"/>
              <a:pPr/>
              <a:t>‹#›</a:t>
            </a:fld>
            <a:endParaRPr lang="fa-I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5686BF-DF0D-4793-BFCF-9B75AC99F723}" type="slidenum">
              <a:rPr lang="fa-IR" smtClean="0"/>
              <a:pPr/>
              <a:t>‹#›</a:t>
            </a:fld>
            <a:endParaRPr lang="fa-I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5686BF-DF0D-4793-BFCF-9B75AC99F723}" type="slidenum">
              <a:rPr lang="fa-IR" smtClean="0"/>
              <a:pPr/>
              <a:t>‹#›</a:t>
            </a:fld>
            <a:endParaRPr lang="fa-I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5686BF-DF0D-4793-BFCF-9B75AC99F723}"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5686BF-DF0D-4793-BFCF-9B75AC99F723}"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75686BF-DF0D-4793-BFCF-9B75AC99F723}"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A75686BF-DF0D-4793-BFCF-9B75AC99F723}"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A75686BF-DF0D-4793-BFCF-9B75AC99F723}"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9C0E660-7DD1-4BD9-ABDD-E6AA3A8026F0}" type="datetimeFigureOut">
              <a:rPr lang="fa-IR" smtClean="0"/>
              <a:pPr/>
              <a:t>01/11/1440</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A75686BF-DF0D-4793-BFCF-9B75AC99F723}" type="slidenum">
              <a:rPr lang="fa-IR" smtClean="0"/>
              <a:pPr/>
              <a:t>‹#›</a:t>
            </a:fld>
            <a:endParaRPr lang="fa-I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9C0E660-7DD1-4BD9-ABDD-E6AA3A8026F0}" type="datetimeFigureOut">
              <a:rPr lang="fa-IR" smtClean="0"/>
              <a:pPr/>
              <a:t>01/11/1440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75686BF-DF0D-4793-BFCF-9B75AC99F723}"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9C0E660-7DD1-4BD9-ABDD-E6AA3A8026F0}" type="datetimeFigureOut">
              <a:rPr lang="fa-IR" smtClean="0"/>
              <a:pPr/>
              <a:t>01/11/1440</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75686BF-DF0D-4793-BFCF-9B75AC99F723}"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9C0E660-7DD1-4BD9-ABDD-E6AA3A8026F0}" type="datetimeFigureOut">
              <a:rPr lang="fa-IR" smtClean="0"/>
              <a:pPr/>
              <a:t>01/11/1440</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5686BF-DF0D-4793-BFCF-9B75AC99F723}"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d"/>
  </p:transition>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seasonal </a:t>
            </a:r>
            <a:r>
              <a:rPr lang="en-US" dirty="0" err="1" smtClean="0"/>
              <a:t>dermatosis</a:t>
            </a:r>
            <a:endParaRPr lang="fa-IR" dirty="0"/>
          </a:p>
        </p:txBody>
      </p:sp>
      <p:sp>
        <p:nvSpPr>
          <p:cNvPr id="3" name="Subtitle 2"/>
          <p:cNvSpPr>
            <a:spLocks noGrp="1"/>
          </p:cNvSpPr>
          <p:nvPr>
            <p:ph type="subTitle" idx="1"/>
          </p:nvPr>
        </p:nvSpPr>
        <p:spPr/>
        <p:txBody>
          <a:bodyPr/>
          <a:lstStyle/>
          <a:p>
            <a:r>
              <a:rPr lang="en-US" dirty="0" smtClean="0"/>
              <a:t>Dr. </a:t>
            </a:r>
            <a:r>
              <a:rPr lang="en-US" dirty="0" err="1" smtClean="0"/>
              <a:t>L.Yousefkhani</a:t>
            </a:r>
            <a:endParaRPr lang="en-US" dirty="0" smtClean="0"/>
          </a:p>
          <a:p>
            <a:r>
              <a:rPr lang="en-US" dirty="0" smtClean="0"/>
              <a:t>MD. Dermatologist</a:t>
            </a:r>
            <a:endParaRPr lang="fa-IR" dirty="0"/>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286412"/>
          </a:xfrm>
        </p:spPr>
        <p:txBody>
          <a:bodyPr>
            <a:noAutofit/>
          </a:bodyPr>
          <a:lstStyle/>
          <a:p>
            <a:pPr algn="just" rtl="0"/>
            <a:endParaRPr lang="en-US" sz="2000" i="1" dirty="0" smtClean="0"/>
          </a:p>
          <a:p>
            <a:pPr algn="just" rtl="0"/>
            <a:r>
              <a:rPr lang="en-US" sz="2000" i="1" dirty="0" smtClean="0"/>
              <a:t>The incidence of cases is more common in the period that immediately follows the rainy season. </a:t>
            </a:r>
          </a:p>
          <a:p>
            <a:pPr algn="just" rtl="0">
              <a:buNone/>
            </a:pPr>
            <a:endParaRPr lang="en-US" sz="2000" i="1" dirty="0" smtClean="0"/>
          </a:p>
          <a:p>
            <a:pPr algn="just" rtl="0"/>
            <a:r>
              <a:rPr lang="en-US" sz="2000" b="1" i="1" dirty="0" smtClean="0"/>
              <a:t>The lesions are </a:t>
            </a:r>
            <a:r>
              <a:rPr lang="en-US" sz="2000" b="1" i="1" dirty="0" err="1" smtClean="0"/>
              <a:t>erythematous</a:t>
            </a:r>
            <a:r>
              <a:rPr lang="en-US" sz="2000" b="1" i="1" dirty="0" smtClean="0"/>
              <a:t> and edematous which may be linear, giving a whiplash appearance. The vesicles generally appear towards the center of the plaque. The vesicles turn into pustules quite frequently. </a:t>
            </a:r>
          </a:p>
          <a:p>
            <a:pPr algn="just" rtl="0"/>
            <a:r>
              <a:rPr lang="en-US" sz="2000" i="1" dirty="0" smtClean="0"/>
              <a:t>The signs appear after 24 to 48h of contact and take a week or more to disappear. </a:t>
            </a:r>
          </a:p>
        </p:txBody>
      </p:sp>
      <p:sp>
        <p:nvSpPr>
          <p:cNvPr id="2" name="Title 1"/>
          <p:cNvSpPr>
            <a:spLocks noGrp="1"/>
          </p:cNvSpPr>
          <p:nvPr>
            <p:ph type="title"/>
          </p:nvPr>
        </p:nvSpPr>
        <p:spPr/>
        <p:txBody>
          <a:bodyPr/>
          <a:lstStyle/>
          <a:p>
            <a:r>
              <a:rPr lang="en-US" b="1" i="1" dirty="0" smtClean="0"/>
              <a:t>clinical features </a:t>
            </a:r>
            <a:endParaRPr lang="fa-IR" b="1" i="1" dirty="0"/>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rtl="0"/>
            <a:r>
              <a:rPr lang="en-US" sz="2200" i="1" dirty="0" smtClean="0"/>
              <a:t>A striking feature is the presence of "</a:t>
            </a:r>
            <a:r>
              <a:rPr lang="en-US" sz="2200" b="1" i="1" dirty="0" smtClean="0"/>
              <a:t>kissing lesions</a:t>
            </a:r>
            <a:r>
              <a:rPr lang="en-US" sz="2200" i="1" dirty="0" smtClean="0"/>
              <a:t>" that occur whenever apposition of damaged areas to previously intact skin is possible, e.g., flexure of the elbow, adjacent surfaces of the thighs.</a:t>
            </a:r>
          </a:p>
          <a:p>
            <a:pPr algn="just" rtl="0">
              <a:buNone/>
            </a:pPr>
            <a:endParaRPr lang="en-US" sz="2200" i="1" dirty="0" smtClean="0"/>
          </a:p>
          <a:p>
            <a:pPr algn="just" rtl="0"/>
            <a:r>
              <a:rPr lang="en-US" sz="2200" b="1" i="1" dirty="0" smtClean="0"/>
              <a:t>Diffuse </a:t>
            </a:r>
            <a:r>
              <a:rPr lang="en-US" sz="2200" b="1" i="1" dirty="0" err="1" smtClean="0"/>
              <a:t>erythematous</a:t>
            </a:r>
            <a:r>
              <a:rPr lang="en-US" sz="2200" b="1" i="1" dirty="0" smtClean="0"/>
              <a:t> and </a:t>
            </a:r>
            <a:r>
              <a:rPr lang="en-US" sz="2200" b="1" i="1" dirty="0" err="1" smtClean="0"/>
              <a:t>desquamative</a:t>
            </a:r>
            <a:r>
              <a:rPr lang="en-US" sz="2200" b="1" i="1" dirty="0" smtClean="0"/>
              <a:t> lesions </a:t>
            </a:r>
            <a:r>
              <a:rPr lang="en-US" sz="2200" i="1" dirty="0" smtClean="0"/>
              <a:t>which predominantly occur on the upper body and face.</a:t>
            </a:r>
          </a:p>
        </p:txBody>
      </p:sp>
      <p:sp>
        <p:nvSpPr>
          <p:cNvPr id="2" name="Title 1"/>
          <p:cNvSpPr>
            <a:spLocks noGrp="1"/>
          </p:cNvSpPr>
          <p:nvPr>
            <p:ph type="title"/>
          </p:nvPr>
        </p:nvSpPr>
        <p:spPr/>
        <p:txBody>
          <a:bodyPr/>
          <a:lstStyle/>
          <a:p>
            <a:r>
              <a:rPr lang="en-US" b="1" i="1" dirty="0" smtClean="0"/>
              <a:t>clinical features </a:t>
            </a:r>
            <a:endParaRPr lang="fa-IR" dirty="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sz="2400" i="1" dirty="0" smtClean="0"/>
              <a:t>Complications include </a:t>
            </a:r>
            <a:r>
              <a:rPr lang="en-US" sz="2400" b="1" i="1" dirty="0" err="1" smtClean="0"/>
              <a:t>postinflammatory</a:t>
            </a:r>
            <a:r>
              <a:rPr lang="en-US" sz="2400" b="1" i="1" dirty="0" smtClean="0"/>
              <a:t> </a:t>
            </a:r>
            <a:r>
              <a:rPr lang="en-US" sz="2400" b="1" i="1" dirty="0" err="1" smtClean="0"/>
              <a:t>hyperpigmentation</a:t>
            </a:r>
            <a:r>
              <a:rPr lang="en-US" sz="2400" i="1" dirty="0" smtClean="0"/>
              <a:t>, </a:t>
            </a:r>
            <a:r>
              <a:rPr lang="en-US" sz="2400" b="1" i="1" dirty="0" smtClean="0"/>
              <a:t>secondary infections</a:t>
            </a:r>
            <a:r>
              <a:rPr lang="en-US" sz="2400" i="1" dirty="0" smtClean="0"/>
              <a:t>, and </a:t>
            </a:r>
            <a:r>
              <a:rPr lang="en-US" sz="2400" b="1" i="1" dirty="0" smtClean="0"/>
              <a:t>extensive exfoliating</a:t>
            </a:r>
            <a:r>
              <a:rPr lang="en-US" sz="2400" i="1" dirty="0" smtClean="0"/>
              <a:t> and </a:t>
            </a:r>
            <a:r>
              <a:rPr lang="en-US" sz="2400" b="1" i="1" dirty="0" smtClean="0"/>
              <a:t>ulcerating</a:t>
            </a:r>
            <a:r>
              <a:rPr lang="en-US" sz="2400" i="1" dirty="0" smtClean="0"/>
              <a:t> dermatitis requiring hospitalization.</a:t>
            </a:r>
          </a:p>
          <a:p>
            <a:pPr algn="just" rtl="0"/>
            <a:r>
              <a:rPr lang="en-US" sz="2400" b="1" i="1" dirty="0" smtClean="0"/>
              <a:t>Ocular</a:t>
            </a:r>
            <a:r>
              <a:rPr lang="en-US" sz="2400" i="1" dirty="0" smtClean="0"/>
              <a:t> </a:t>
            </a:r>
            <a:r>
              <a:rPr lang="en-US" sz="2400" b="1" i="1" dirty="0" smtClean="0"/>
              <a:t>and</a:t>
            </a:r>
            <a:r>
              <a:rPr lang="en-US" sz="2400" i="1" dirty="0" smtClean="0"/>
              <a:t> </a:t>
            </a:r>
            <a:r>
              <a:rPr lang="en-US" sz="2400" b="1" i="1" dirty="0" smtClean="0"/>
              <a:t>genital involvement .</a:t>
            </a:r>
          </a:p>
          <a:p>
            <a:pPr algn="just" rtl="0"/>
            <a:r>
              <a:rPr lang="en-US" sz="2400" i="1" dirty="0" smtClean="0"/>
              <a:t>Ocular involvement usually presents with unilateral </a:t>
            </a:r>
            <a:r>
              <a:rPr lang="en-US" sz="2400" b="1" i="1" dirty="0" err="1" smtClean="0"/>
              <a:t>periorbital</a:t>
            </a:r>
            <a:r>
              <a:rPr lang="en-US" sz="2400" b="1" i="1" dirty="0" smtClean="0"/>
              <a:t> dermatitis</a:t>
            </a:r>
            <a:r>
              <a:rPr lang="en-US" sz="2400" i="1" dirty="0" smtClean="0"/>
              <a:t>, or </a:t>
            </a:r>
            <a:r>
              <a:rPr lang="en-US" sz="2400" b="1" i="1" dirty="0" err="1" smtClean="0"/>
              <a:t>keratoconjunctivitis</a:t>
            </a:r>
            <a:r>
              <a:rPr lang="en-US" sz="2400" i="1" dirty="0" smtClean="0"/>
              <a:t>, which has been named the Nairobi eye.</a:t>
            </a:r>
            <a:endParaRPr lang="fa-IR" sz="2400" i="1" dirty="0" smtClean="0"/>
          </a:p>
          <a:p>
            <a:pPr algn="l" rtl="0"/>
            <a:endParaRPr lang="fa-IR" sz="2400" i="1" dirty="0"/>
          </a:p>
        </p:txBody>
      </p:sp>
      <p:sp>
        <p:nvSpPr>
          <p:cNvPr id="2" name="Title 1"/>
          <p:cNvSpPr>
            <a:spLocks noGrp="1"/>
          </p:cNvSpPr>
          <p:nvPr>
            <p:ph type="title"/>
          </p:nvPr>
        </p:nvSpPr>
        <p:spPr/>
        <p:txBody>
          <a:bodyPr/>
          <a:lstStyle/>
          <a:p>
            <a:r>
              <a:rPr lang="en-US" b="1" i="1" dirty="0" smtClean="0"/>
              <a:t>clinical features </a:t>
            </a:r>
            <a:endParaRPr lang="fa-IR"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b="-18000"/>
          </a:stretch>
        </a:blipFill>
        <a:effectLst/>
      </p:bgPr>
    </p:bg>
    <p:spTree>
      <p:nvGrpSpPr>
        <p:cNvPr id="1" name=""/>
        <p:cNvGrpSpPr/>
        <p:nvPr/>
      </p:nvGrpSpPr>
      <p:grpSpPr>
        <a:xfrm>
          <a:off x="0" y="0"/>
          <a:ext cx="0" cy="0"/>
          <a:chOff x="0" y="0"/>
          <a:chExt cx="0" cy="0"/>
        </a:xfrm>
      </p:grpSpPr>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ages.jpeg-1.jpg"/>
          <p:cNvPicPr>
            <a:picLocks noChangeAspect="1"/>
          </p:cNvPicPr>
          <p:nvPr/>
        </p:nvPicPr>
        <p:blipFill>
          <a:blip r:embed="rId2" cstate="print"/>
          <a:stretch>
            <a:fillRect/>
          </a:stretch>
        </p:blipFill>
        <p:spPr>
          <a:xfrm>
            <a:off x="3286116" y="214290"/>
            <a:ext cx="5260866" cy="3351228"/>
          </a:xfrm>
          <a:prstGeom prst="rect">
            <a:avLst/>
          </a:prstGeom>
        </p:spPr>
      </p:pic>
      <p:pic>
        <p:nvPicPr>
          <p:cNvPr id="3" name="Picture 2" descr="IndianDermatolOnlineJ_2017_8_5_361_214708_f1.jpg"/>
          <p:cNvPicPr>
            <a:picLocks noChangeAspect="1"/>
          </p:cNvPicPr>
          <p:nvPr/>
        </p:nvPicPr>
        <p:blipFill>
          <a:blip r:embed="rId3" cstate="print"/>
          <a:stretch>
            <a:fillRect/>
          </a:stretch>
        </p:blipFill>
        <p:spPr>
          <a:xfrm>
            <a:off x="3286116" y="3571876"/>
            <a:ext cx="5214974" cy="3000396"/>
          </a:xfrm>
          <a:prstGeom prst="rect">
            <a:avLst/>
          </a:prstGeom>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buFont typeface="Wingdings" pitchFamily="2" charset="2"/>
              <a:buChar char="Ø"/>
            </a:pPr>
            <a:r>
              <a:rPr lang="en-US" sz="2400" i="1" dirty="0" smtClean="0"/>
              <a:t> herpes simplex</a:t>
            </a:r>
          </a:p>
          <a:p>
            <a:pPr algn="just" rtl="0">
              <a:buFont typeface="Wingdings" pitchFamily="2" charset="2"/>
              <a:buChar char="Ø"/>
            </a:pPr>
            <a:r>
              <a:rPr lang="en-US" sz="2400" i="1" dirty="0" smtClean="0"/>
              <a:t> herpes zoster</a:t>
            </a:r>
          </a:p>
          <a:p>
            <a:pPr algn="just" rtl="0">
              <a:buFont typeface="Wingdings" pitchFamily="2" charset="2"/>
              <a:buChar char="Ø"/>
            </a:pPr>
            <a:r>
              <a:rPr lang="en-US" sz="2400" i="1" dirty="0" smtClean="0"/>
              <a:t> liquid burns</a:t>
            </a:r>
          </a:p>
          <a:p>
            <a:pPr algn="just" rtl="0">
              <a:buFont typeface="Wingdings" pitchFamily="2" charset="2"/>
              <a:buChar char="Ø"/>
            </a:pPr>
            <a:r>
              <a:rPr lang="en-US" sz="2400" i="1" dirty="0" smtClean="0"/>
              <a:t> acute allergic or irritant contact dermatitis</a:t>
            </a:r>
          </a:p>
          <a:p>
            <a:pPr algn="just" rtl="0">
              <a:buFont typeface="Wingdings" pitchFamily="2" charset="2"/>
              <a:buChar char="Ø"/>
            </a:pPr>
            <a:r>
              <a:rPr lang="en-US" sz="2400" i="1" dirty="0" smtClean="0"/>
              <a:t> millipede dermatitis </a:t>
            </a:r>
          </a:p>
          <a:p>
            <a:pPr algn="just" rtl="0">
              <a:buFont typeface="Wingdings" pitchFamily="2" charset="2"/>
              <a:buChar char="Ø"/>
            </a:pPr>
            <a:r>
              <a:rPr lang="en-US" sz="2400" i="1" dirty="0" smtClean="0"/>
              <a:t> </a:t>
            </a:r>
            <a:r>
              <a:rPr lang="en-US" sz="2400" i="1" dirty="0" err="1" smtClean="0"/>
              <a:t>phytophotodermatitis</a:t>
            </a:r>
            <a:endParaRPr lang="en-US" sz="2400" i="1" dirty="0" smtClean="0"/>
          </a:p>
        </p:txBody>
      </p:sp>
      <p:sp>
        <p:nvSpPr>
          <p:cNvPr id="2" name="Title 1"/>
          <p:cNvSpPr>
            <a:spLocks noGrp="1"/>
          </p:cNvSpPr>
          <p:nvPr>
            <p:ph type="title"/>
          </p:nvPr>
        </p:nvSpPr>
        <p:spPr/>
        <p:txBody>
          <a:bodyPr>
            <a:normAutofit/>
          </a:bodyPr>
          <a:lstStyle/>
          <a:p>
            <a:r>
              <a:rPr lang="en-US" sz="4000" b="1" i="1" dirty="0" smtClean="0"/>
              <a:t>Differential diagnosis</a:t>
            </a:r>
            <a:endParaRPr lang="fa-IR" sz="4000" b="1" i="1"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sz="2400" i="1" dirty="0" smtClean="0"/>
              <a:t>  </a:t>
            </a:r>
            <a:r>
              <a:rPr lang="en-US" sz="2400" b="1" i="1" dirty="0" smtClean="0"/>
              <a:t>initial washing with soap and water</a:t>
            </a:r>
            <a:endParaRPr lang="en-US" sz="2400" i="1" dirty="0" smtClean="0"/>
          </a:p>
          <a:p>
            <a:pPr algn="just" rtl="0"/>
            <a:r>
              <a:rPr lang="en-US" sz="2400" i="1" dirty="0" smtClean="0"/>
              <a:t> </a:t>
            </a:r>
            <a:r>
              <a:rPr lang="en-US" sz="2400" b="1" i="1" dirty="0" smtClean="0"/>
              <a:t>cold wet compresses</a:t>
            </a:r>
            <a:endParaRPr lang="en-US" sz="2400" i="1" dirty="0" smtClean="0"/>
          </a:p>
          <a:p>
            <a:pPr algn="just" rtl="0"/>
            <a:r>
              <a:rPr lang="en-US" sz="2400" i="1" dirty="0" smtClean="0"/>
              <a:t> </a:t>
            </a:r>
            <a:r>
              <a:rPr lang="en-US" sz="2400" b="1" i="1" dirty="0" smtClean="0"/>
              <a:t>topical steroid </a:t>
            </a:r>
          </a:p>
          <a:p>
            <a:pPr algn="l" rtl="0"/>
            <a:r>
              <a:rPr lang="en-US" sz="2400" b="1" i="1" dirty="0" smtClean="0"/>
              <a:t>antibiotic, If secondarily infected</a:t>
            </a:r>
            <a:r>
              <a:rPr lang="en-US" sz="2400" i="1" dirty="0" smtClean="0"/>
              <a:t/>
            </a:r>
            <a:br>
              <a:rPr lang="en-US" sz="2400" i="1" dirty="0" smtClean="0"/>
            </a:br>
            <a:endParaRPr lang="fa-IR" sz="2400" i="1" dirty="0"/>
          </a:p>
        </p:txBody>
      </p:sp>
      <p:sp>
        <p:nvSpPr>
          <p:cNvPr id="2" name="Title 1"/>
          <p:cNvSpPr>
            <a:spLocks noGrp="1"/>
          </p:cNvSpPr>
          <p:nvPr>
            <p:ph type="title"/>
          </p:nvPr>
        </p:nvSpPr>
        <p:spPr/>
        <p:txBody>
          <a:bodyPr>
            <a:normAutofit/>
          </a:bodyPr>
          <a:lstStyle/>
          <a:p>
            <a:r>
              <a:rPr lang="en-US" sz="4000" b="1" i="1" dirty="0" smtClean="0"/>
              <a:t>Treatment</a:t>
            </a:r>
            <a:endParaRPr lang="fa-IR" sz="4000" b="1" i="1" dirty="0"/>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r>
              <a:rPr lang="en-US" sz="2000" i="1" dirty="0" smtClean="0"/>
              <a:t>Mites are small arachnids that range from 0.1 to 2 mm in length. Tens of thousands of species exist worldwide. The majority of mites are free-living, but thousands of species parasitize animals or plants.</a:t>
            </a:r>
          </a:p>
          <a:p>
            <a:pPr algn="just" rtl="0"/>
            <a:r>
              <a:rPr lang="en-US" sz="2000" b="1" i="1" dirty="0" err="1" smtClean="0"/>
              <a:t>Cutaneous</a:t>
            </a:r>
            <a:r>
              <a:rPr lang="en-US" sz="2000" b="1" i="1" dirty="0" smtClean="0"/>
              <a:t> reactions to mites are common and include </a:t>
            </a:r>
            <a:r>
              <a:rPr lang="en-US" sz="2000" b="1" i="1" dirty="0" err="1" smtClean="0"/>
              <a:t>papular</a:t>
            </a:r>
            <a:r>
              <a:rPr lang="en-US" sz="2000" b="1" i="1" dirty="0" smtClean="0"/>
              <a:t>, </a:t>
            </a:r>
            <a:r>
              <a:rPr lang="en-US" sz="2000" b="1" i="1" dirty="0" err="1" smtClean="0"/>
              <a:t>papulovesicular</a:t>
            </a:r>
            <a:r>
              <a:rPr lang="en-US" sz="2000" b="1" i="1" dirty="0" smtClean="0"/>
              <a:t>, </a:t>
            </a:r>
            <a:r>
              <a:rPr lang="en-US" sz="2000" b="1" i="1" dirty="0" err="1" smtClean="0"/>
              <a:t>bullous</a:t>
            </a:r>
            <a:r>
              <a:rPr lang="en-US" sz="2000" b="1" i="1" dirty="0" smtClean="0"/>
              <a:t>, </a:t>
            </a:r>
            <a:r>
              <a:rPr lang="en-US" sz="2000" b="1" i="1" dirty="0" err="1" smtClean="0"/>
              <a:t>urticarial</a:t>
            </a:r>
            <a:r>
              <a:rPr lang="en-US" sz="2000" b="1" i="1" dirty="0" smtClean="0"/>
              <a:t>, and </a:t>
            </a:r>
            <a:r>
              <a:rPr lang="en-US" sz="2000" b="1" i="1" dirty="0" err="1" smtClean="0"/>
              <a:t>morbilliform</a:t>
            </a:r>
            <a:r>
              <a:rPr lang="en-US" sz="2000" b="1" i="1" dirty="0" smtClean="0"/>
              <a:t> eruptions, most often affect the lower legs, skin at the edges of underwear, and the genital region</a:t>
            </a:r>
            <a:endParaRPr lang="fa-IR" sz="2000" b="1" i="1" dirty="0"/>
          </a:p>
        </p:txBody>
      </p:sp>
      <p:sp>
        <p:nvSpPr>
          <p:cNvPr id="3" name="Title 2"/>
          <p:cNvSpPr>
            <a:spLocks noGrp="1"/>
          </p:cNvSpPr>
          <p:nvPr>
            <p:ph type="title"/>
          </p:nvPr>
        </p:nvSpPr>
        <p:spPr/>
        <p:txBody>
          <a:bodyPr/>
          <a:lstStyle/>
          <a:p>
            <a:r>
              <a:rPr lang="en-US" dirty="0" smtClean="0"/>
              <a:t>Mite induced dermatitis</a:t>
            </a:r>
            <a:endParaRPr lang="fa-IR" dirty="0"/>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cstate="print"/>
          <a:srcRect/>
          <a:stretch>
            <a:fillRect/>
          </a:stretch>
        </p:blipFill>
        <p:spPr bwMode="auto">
          <a:xfrm>
            <a:off x="1643042" y="785794"/>
            <a:ext cx="6072230" cy="5484153"/>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r>
              <a:rPr lang="en-US" sz="2000" b="1" i="1" dirty="0" smtClean="0"/>
              <a:t>Scraping, tape stripping, or vigorous washing with soap and water</a:t>
            </a:r>
            <a:r>
              <a:rPr lang="en-US" sz="2000" i="1" dirty="0" smtClean="0"/>
              <a:t> </a:t>
            </a:r>
          </a:p>
          <a:p>
            <a:pPr algn="just" rtl="0"/>
            <a:r>
              <a:rPr lang="en-US" sz="2000" b="1" i="1" dirty="0" smtClean="0"/>
              <a:t>topical </a:t>
            </a:r>
            <a:r>
              <a:rPr lang="en-US" sz="2000" b="1" i="1" dirty="0" err="1" smtClean="0"/>
              <a:t>antipruritics</a:t>
            </a:r>
            <a:r>
              <a:rPr lang="en-US" sz="2000" b="1" i="1" dirty="0" smtClean="0"/>
              <a:t> such as menthol</a:t>
            </a:r>
            <a:endParaRPr lang="en-US" sz="2000" i="1" dirty="0" smtClean="0"/>
          </a:p>
          <a:p>
            <a:pPr algn="just" rtl="0"/>
            <a:r>
              <a:rPr lang="en-US" sz="2000" b="1" i="1" dirty="0" smtClean="0"/>
              <a:t>topical anesthetics such as </a:t>
            </a:r>
            <a:r>
              <a:rPr lang="en-US" sz="2000" b="1" i="1" dirty="0" err="1" smtClean="0"/>
              <a:t>pramoxine</a:t>
            </a:r>
            <a:r>
              <a:rPr lang="en-US" sz="2000" b="1" i="1" dirty="0" smtClean="0"/>
              <a:t> </a:t>
            </a:r>
          </a:p>
          <a:p>
            <a:pPr algn="just" rtl="0"/>
            <a:r>
              <a:rPr lang="en-US" sz="2000" b="1" i="1" dirty="0" smtClean="0"/>
              <a:t>Potent topical corticosteroid </a:t>
            </a:r>
          </a:p>
          <a:p>
            <a:pPr algn="just" rtl="0"/>
            <a:r>
              <a:rPr lang="en-US" sz="2000" b="1" i="1" dirty="0" err="1" smtClean="0"/>
              <a:t>Intralesional</a:t>
            </a:r>
            <a:r>
              <a:rPr lang="en-US" sz="2000" b="1" i="1" dirty="0" smtClean="0"/>
              <a:t> corticosteroid injections</a:t>
            </a:r>
            <a:r>
              <a:rPr lang="en-US" sz="2000" i="1" dirty="0" smtClean="0"/>
              <a:t> and </a:t>
            </a:r>
            <a:r>
              <a:rPr lang="en-US" sz="2000" b="1" i="1" dirty="0" smtClean="0"/>
              <a:t>excision of </a:t>
            </a:r>
            <a:r>
              <a:rPr lang="en-US" sz="2000" b="1" i="1" dirty="0" err="1" smtClean="0"/>
              <a:t>pruritic</a:t>
            </a:r>
            <a:r>
              <a:rPr lang="en-US" sz="2000" b="1" i="1" dirty="0" smtClean="0"/>
              <a:t> nodules </a:t>
            </a:r>
          </a:p>
          <a:p>
            <a:pPr algn="just" rtl="0"/>
            <a:r>
              <a:rPr lang="en-US" sz="2000" i="1" dirty="0" err="1" smtClean="0"/>
              <a:t>Bullous</a:t>
            </a:r>
            <a:r>
              <a:rPr lang="en-US" sz="2000" i="1" dirty="0" smtClean="0"/>
              <a:t> and excoriated lesions can develop secondary infections, and appropriate wound care is important.</a:t>
            </a:r>
            <a:endParaRPr lang="fa-IR" sz="2000" i="1" dirty="0"/>
          </a:p>
        </p:txBody>
      </p:sp>
      <p:sp>
        <p:nvSpPr>
          <p:cNvPr id="3" name="Title 2"/>
          <p:cNvSpPr>
            <a:spLocks noGrp="1"/>
          </p:cNvSpPr>
          <p:nvPr>
            <p:ph type="title"/>
          </p:nvPr>
        </p:nvSpPr>
        <p:spPr/>
        <p:txBody>
          <a:bodyPr/>
          <a:lstStyle/>
          <a:p>
            <a:r>
              <a:rPr lang="en-US" dirty="0" smtClean="0"/>
              <a:t>treatment</a:t>
            </a:r>
            <a:endParaRPr lang="fa-IR" dirty="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t="-36000" b="-3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b="1" i="1" dirty="0" smtClean="0"/>
              <a:t>What is </a:t>
            </a:r>
            <a:r>
              <a:rPr lang="en-US" b="1" i="1" dirty="0" err="1" smtClean="0"/>
              <a:t>cercarial</a:t>
            </a:r>
            <a:r>
              <a:rPr lang="en-US" b="1" i="1" dirty="0" smtClean="0"/>
              <a:t> dermatitis?</a:t>
            </a:r>
          </a:p>
          <a:p>
            <a:pPr algn="just" rtl="0"/>
            <a:endParaRPr lang="en-US" b="1" i="1" dirty="0" smtClean="0"/>
          </a:p>
          <a:p>
            <a:pPr algn="just" rtl="0"/>
            <a:r>
              <a:rPr lang="en-US" i="1" dirty="0" err="1" smtClean="0"/>
              <a:t>Cercarial</a:t>
            </a:r>
            <a:r>
              <a:rPr lang="en-US" i="1" dirty="0" smtClean="0"/>
              <a:t> dermatitis, also known as swimmer’s itch, is an itchy rash caused by a tiny parasitic worm. It’s contracted by swimming or wading in infested fresh water lakes or ponds. </a:t>
            </a:r>
            <a:endParaRPr lang="fa-IR" i="1" dirty="0"/>
          </a:p>
        </p:txBody>
      </p:sp>
      <p:sp>
        <p:nvSpPr>
          <p:cNvPr id="2" name="Title 1"/>
          <p:cNvSpPr>
            <a:spLocks noGrp="1"/>
          </p:cNvSpPr>
          <p:nvPr>
            <p:ph type="title"/>
          </p:nvPr>
        </p:nvSpPr>
        <p:spPr/>
        <p:txBody>
          <a:bodyPr>
            <a:normAutofit fontScale="90000"/>
          </a:bodyPr>
          <a:lstStyle/>
          <a:p>
            <a:r>
              <a:rPr lang="en-US" b="1" i="1" dirty="0" err="1" smtClean="0"/>
              <a:t>Cercarial</a:t>
            </a:r>
            <a:r>
              <a:rPr lang="en-US" b="1" i="1" dirty="0" smtClean="0"/>
              <a:t> Dermatitis (Swimmer’s Itch)</a:t>
            </a:r>
            <a:br>
              <a:rPr lang="en-US" b="1" i="1" dirty="0" smtClean="0"/>
            </a:br>
            <a:endParaRPr lang="fa-IR" i="1"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GB" sz="2400" i="1" dirty="0" err="1"/>
              <a:t>Leptospirosis</a:t>
            </a:r>
            <a:r>
              <a:rPr lang="en-GB" sz="2400" i="1" dirty="0"/>
              <a:t> is an infectious disease of humans and animals that is caused by </a:t>
            </a:r>
            <a:r>
              <a:rPr lang="en-GB" sz="2400" b="1" i="1" dirty="0"/>
              <a:t>pathogenic spirochetes of the genus </a:t>
            </a:r>
            <a:r>
              <a:rPr lang="en-GB" sz="2400" b="1" i="1" dirty="0" err="1"/>
              <a:t>Leptospira</a:t>
            </a:r>
            <a:r>
              <a:rPr lang="en-GB" sz="2400" i="1" dirty="0"/>
              <a:t> </a:t>
            </a:r>
            <a:r>
              <a:rPr lang="en-GB" sz="2400" i="1" dirty="0" smtClean="0"/>
              <a:t>. </a:t>
            </a:r>
          </a:p>
          <a:p>
            <a:pPr algn="just" rtl="0">
              <a:buNone/>
            </a:pPr>
            <a:endParaRPr lang="en-GB" sz="2400" i="1" dirty="0" smtClean="0"/>
          </a:p>
          <a:p>
            <a:pPr algn="just" rtl="0"/>
            <a:r>
              <a:rPr lang="en-GB" sz="2400" i="1" dirty="0" smtClean="0"/>
              <a:t>It </a:t>
            </a:r>
            <a:r>
              <a:rPr lang="en-GB" sz="2400" i="1" dirty="0"/>
              <a:t>is considered </a:t>
            </a:r>
            <a:r>
              <a:rPr lang="en-GB" sz="2400" b="1" i="1" dirty="0"/>
              <a:t>the most common </a:t>
            </a:r>
            <a:r>
              <a:rPr lang="en-GB" sz="2400" b="1" i="1" dirty="0" err="1"/>
              <a:t>zoonosis</a:t>
            </a:r>
            <a:r>
              <a:rPr lang="en-GB" sz="2400" b="1" i="1" dirty="0"/>
              <a:t> in the world </a:t>
            </a:r>
            <a:r>
              <a:rPr lang="en-GB" sz="2400" i="1" dirty="0"/>
              <a:t>and is associated with </a:t>
            </a:r>
            <a:r>
              <a:rPr lang="en-GB" sz="2400" b="1" i="1" dirty="0" smtClean="0"/>
              <a:t>rodents.</a:t>
            </a:r>
            <a:endParaRPr lang="fa-IR" sz="2400" i="1" dirty="0"/>
          </a:p>
        </p:txBody>
      </p:sp>
      <p:sp>
        <p:nvSpPr>
          <p:cNvPr id="2" name="Title 1"/>
          <p:cNvSpPr>
            <a:spLocks noGrp="1"/>
          </p:cNvSpPr>
          <p:nvPr>
            <p:ph type="title"/>
          </p:nvPr>
        </p:nvSpPr>
        <p:spPr/>
        <p:txBody>
          <a:bodyPr>
            <a:normAutofit fontScale="90000"/>
          </a:bodyPr>
          <a:lstStyle/>
          <a:p>
            <a:r>
              <a:rPr lang="en-US" b="1" i="1" dirty="0" err="1" smtClean="0"/>
              <a:t>Leptospirosis</a:t>
            </a:r>
            <a:r>
              <a:rPr lang="en-US" b="1" dirty="0" smtClean="0"/>
              <a:t/>
            </a:r>
            <a:br>
              <a:rPr lang="en-US" b="1" dirty="0" smtClean="0"/>
            </a:br>
            <a:endParaRPr lang="fa-IR" dirty="0"/>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epto-infec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rtl="0">
              <a:buNone/>
            </a:pPr>
            <a:r>
              <a:rPr lang="en-GB" i="1" dirty="0" smtClean="0"/>
              <a:t>It </a:t>
            </a:r>
            <a:r>
              <a:rPr lang="en-GB" i="1" dirty="0"/>
              <a:t>is characterized by sudden onset of the following:</a:t>
            </a:r>
            <a:endParaRPr lang="en-US" i="1" dirty="0"/>
          </a:p>
          <a:p>
            <a:pPr lvl="0" algn="just" rtl="0"/>
            <a:r>
              <a:rPr lang="en-GB" i="1" dirty="0"/>
              <a:t>Fever (38-40°C)</a:t>
            </a:r>
            <a:endParaRPr lang="en-US" i="1" dirty="0"/>
          </a:p>
          <a:p>
            <a:pPr lvl="0" algn="just" rtl="0"/>
            <a:r>
              <a:rPr lang="en-GB" i="1" dirty="0"/>
              <a:t>Rigors</a:t>
            </a:r>
            <a:endParaRPr lang="en-US" i="1" dirty="0"/>
          </a:p>
          <a:p>
            <a:pPr lvl="0" algn="just" rtl="0"/>
            <a:r>
              <a:rPr lang="en-GB" i="1" dirty="0"/>
              <a:t>Headache, retro-orbital pain, photophobia</a:t>
            </a:r>
            <a:endParaRPr lang="en-US" i="1" dirty="0"/>
          </a:p>
          <a:p>
            <a:pPr lvl="0" algn="just" rtl="0"/>
            <a:r>
              <a:rPr lang="en-GB" i="1" dirty="0"/>
              <a:t>Muscle pain localized to the calf and lumbar areas</a:t>
            </a:r>
            <a:endParaRPr lang="en-US" i="1" dirty="0"/>
          </a:p>
          <a:p>
            <a:pPr lvl="0" algn="just" rtl="0"/>
            <a:r>
              <a:rPr lang="en-GB" i="1" dirty="0" err="1"/>
              <a:t>Conjunctival</a:t>
            </a:r>
            <a:r>
              <a:rPr lang="en-GB" i="1" dirty="0"/>
              <a:t> suffusion</a:t>
            </a:r>
            <a:endParaRPr lang="en-US" i="1" dirty="0"/>
          </a:p>
          <a:p>
            <a:pPr lvl="0" algn="just" rtl="0"/>
            <a:r>
              <a:rPr lang="en-GB" i="1" dirty="0"/>
              <a:t>Dry cough</a:t>
            </a:r>
            <a:endParaRPr lang="en-US" i="1" dirty="0"/>
          </a:p>
          <a:p>
            <a:pPr lvl="0" algn="just" rtl="0"/>
            <a:r>
              <a:rPr lang="en-GB" i="1" dirty="0"/>
              <a:t>Nausea and vomiting, </a:t>
            </a:r>
            <a:r>
              <a:rPr lang="en-GB" i="1" dirty="0" err="1"/>
              <a:t>diarrhea</a:t>
            </a:r>
            <a:endParaRPr lang="en-US" i="1" dirty="0"/>
          </a:p>
          <a:p>
            <a:pPr algn="just" rtl="0">
              <a:buNone/>
            </a:pPr>
            <a:r>
              <a:rPr lang="en-GB" i="1" dirty="0"/>
              <a:t>More severe disease manifests as </a:t>
            </a:r>
            <a:r>
              <a:rPr lang="en-GB" i="1" dirty="0" err="1"/>
              <a:t>icteric</a:t>
            </a:r>
            <a:r>
              <a:rPr lang="en-GB" i="1" dirty="0"/>
              <a:t> </a:t>
            </a:r>
            <a:r>
              <a:rPr lang="en-GB" i="1" dirty="0" err="1"/>
              <a:t>leptospirosis</a:t>
            </a:r>
            <a:r>
              <a:rPr lang="en-GB" i="1" dirty="0"/>
              <a:t>, also known as Weil disease, with the following features:</a:t>
            </a:r>
            <a:endParaRPr lang="en-US" i="1" dirty="0"/>
          </a:p>
          <a:p>
            <a:pPr lvl="0" algn="just" rtl="0"/>
            <a:r>
              <a:rPr lang="en-GB" i="1" dirty="0" err="1"/>
              <a:t>Icterus</a:t>
            </a:r>
            <a:r>
              <a:rPr lang="en-GB" i="1" dirty="0"/>
              <a:t> or frank jaundice</a:t>
            </a:r>
            <a:endParaRPr lang="en-US" i="1" dirty="0"/>
          </a:p>
          <a:p>
            <a:pPr lvl="0" algn="just" rtl="0"/>
            <a:r>
              <a:rPr lang="en-GB" i="1" dirty="0"/>
              <a:t>Renal failure with </a:t>
            </a:r>
            <a:r>
              <a:rPr lang="en-GB" i="1" dirty="0" err="1"/>
              <a:t>oliguria</a:t>
            </a:r>
            <a:endParaRPr lang="en-US" i="1" dirty="0"/>
          </a:p>
          <a:p>
            <a:pPr lvl="0" algn="just" rtl="0"/>
            <a:r>
              <a:rPr lang="en-GB" i="1" dirty="0"/>
              <a:t>Hemorrhagic features</a:t>
            </a:r>
            <a:endParaRPr lang="en-US" i="1" dirty="0"/>
          </a:p>
          <a:p>
            <a:pPr lvl="0" algn="just" rtl="0"/>
            <a:r>
              <a:rPr lang="en-GB" i="1" dirty="0"/>
              <a:t>Systemic inflammatory syndrome or shock</a:t>
            </a:r>
            <a:endParaRPr lang="en-US" i="1" dirty="0"/>
          </a:p>
          <a:p>
            <a:pPr algn="just" rtl="0"/>
            <a:endParaRPr lang="fa-IR" i="1" dirty="0"/>
          </a:p>
        </p:txBody>
      </p:sp>
      <p:sp>
        <p:nvSpPr>
          <p:cNvPr id="2" name="Title 1"/>
          <p:cNvSpPr>
            <a:spLocks noGrp="1"/>
          </p:cNvSpPr>
          <p:nvPr>
            <p:ph type="title"/>
          </p:nvPr>
        </p:nvSpPr>
        <p:spPr>
          <a:xfrm>
            <a:off x="457200" y="274638"/>
            <a:ext cx="8229600" cy="796908"/>
          </a:xfrm>
        </p:spPr>
        <p:txBody>
          <a:bodyPr>
            <a:noAutofit/>
          </a:bodyPr>
          <a:lstStyle/>
          <a:p>
            <a:r>
              <a:rPr lang="en-GB" sz="3600" b="1" i="1" dirty="0" smtClean="0"/>
              <a:t>Signs and symptoms</a:t>
            </a:r>
            <a:endParaRPr lang="fa-IR" sz="3600" i="1" dirty="0"/>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642x361_Slide_2_Cercarial_Dermatitis.jpg"/>
          <p:cNvPicPr>
            <a:picLocks noGrp="1" noChangeAspect="1"/>
          </p:cNvPicPr>
          <p:nvPr>
            <p:ph idx="4294967295"/>
          </p:nvPr>
        </p:nvPicPr>
        <p:blipFill>
          <a:blip r:embed="rId2" cstate="print"/>
          <a:stretch>
            <a:fillRect/>
          </a:stretch>
        </p:blipFill>
        <p:spPr>
          <a:xfrm>
            <a:off x="4643438" y="1000108"/>
            <a:ext cx="4076700" cy="2435225"/>
          </a:xfrm>
        </p:spPr>
      </p:pic>
      <p:pic>
        <p:nvPicPr>
          <p:cNvPr id="12" name="Picture 11" descr="leptospirosis-an-overview-28-638.jpg"/>
          <p:cNvPicPr>
            <a:picLocks noChangeAspect="1"/>
          </p:cNvPicPr>
          <p:nvPr/>
        </p:nvPicPr>
        <p:blipFill>
          <a:blip r:embed="rId3" cstate="print"/>
          <a:stretch>
            <a:fillRect/>
          </a:stretch>
        </p:blipFill>
        <p:spPr>
          <a:xfrm>
            <a:off x="571472" y="928670"/>
            <a:ext cx="3929090" cy="2480016"/>
          </a:xfrm>
          <a:prstGeom prst="rect">
            <a:avLst/>
          </a:prstGeom>
        </p:spPr>
      </p:pic>
      <p:pic>
        <p:nvPicPr>
          <p:cNvPr id="13" name="Picture 12" descr="leptospirosis-an-overview-29-638.jpg"/>
          <p:cNvPicPr>
            <a:picLocks noChangeAspect="1"/>
          </p:cNvPicPr>
          <p:nvPr/>
        </p:nvPicPr>
        <p:blipFill>
          <a:blip r:embed="rId4" cstate="print"/>
          <a:stretch>
            <a:fillRect/>
          </a:stretch>
        </p:blipFill>
        <p:spPr>
          <a:xfrm>
            <a:off x="3214678" y="3571876"/>
            <a:ext cx="5214974" cy="3041650"/>
          </a:xfrm>
          <a:prstGeom prst="rect">
            <a:avLst/>
          </a:prstGeom>
        </p:spPr>
      </p:pic>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pp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lgn="l" rtl="0"/>
            <a:r>
              <a:rPr lang="en-GB" sz="2900" b="1" dirty="0" smtClean="0"/>
              <a:t>Laboratory </a:t>
            </a:r>
            <a:r>
              <a:rPr lang="en-GB" sz="2900" b="1" dirty="0"/>
              <a:t>studies used to screen for the diagnosis of </a:t>
            </a:r>
            <a:r>
              <a:rPr lang="en-GB" sz="2900" b="1" dirty="0" err="1"/>
              <a:t>leptospirosis</a:t>
            </a:r>
            <a:r>
              <a:rPr lang="en-GB" sz="2900" b="1" dirty="0"/>
              <a:t> include the following:</a:t>
            </a:r>
            <a:endParaRPr lang="en-US" sz="2900" b="1" dirty="0"/>
          </a:p>
          <a:p>
            <a:pPr lvl="0" algn="l" rtl="0">
              <a:buNone/>
            </a:pPr>
            <a:r>
              <a:rPr lang="en-GB" sz="2900" i="1" dirty="0" smtClean="0"/>
              <a:t>- </a:t>
            </a:r>
            <a:r>
              <a:rPr lang="en-GB" sz="2900" dirty="0" err="1" smtClean="0"/>
              <a:t>Leptospira</a:t>
            </a:r>
            <a:r>
              <a:rPr lang="fa-IR" sz="2900" dirty="0" smtClean="0"/>
              <a:t> </a:t>
            </a:r>
            <a:r>
              <a:rPr lang="en-GB" sz="2900" dirty="0" err="1" smtClean="0"/>
              <a:t>IgM</a:t>
            </a:r>
            <a:r>
              <a:rPr lang="en-GB" sz="2900" dirty="0" smtClean="0"/>
              <a:t> </a:t>
            </a:r>
            <a:r>
              <a:rPr lang="en-GB" sz="2900" dirty="0"/>
              <a:t>ELISA or </a:t>
            </a:r>
            <a:r>
              <a:rPr lang="en-US" sz="2900" dirty="0" err="1" smtClean="0"/>
              <a:t>Ig</a:t>
            </a:r>
            <a:r>
              <a:rPr lang="en-GB" sz="2900" dirty="0" smtClean="0"/>
              <a:t>G ELISA</a:t>
            </a:r>
            <a:endParaRPr lang="en-US" sz="2900" dirty="0"/>
          </a:p>
          <a:p>
            <a:pPr lvl="0" algn="l" rtl="0">
              <a:buNone/>
            </a:pPr>
            <a:r>
              <a:rPr lang="en-GB" sz="2900" dirty="0" smtClean="0"/>
              <a:t>- PCR </a:t>
            </a:r>
            <a:r>
              <a:rPr lang="en-GB" sz="2900" dirty="0"/>
              <a:t>of blood, urine, and cerebrospinal fluid (CSF)</a:t>
            </a:r>
            <a:endParaRPr lang="en-US" sz="2900" dirty="0"/>
          </a:p>
          <a:p>
            <a:pPr algn="l" rtl="0"/>
            <a:r>
              <a:rPr lang="en-GB" sz="2900" b="1" i="1" dirty="0"/>
              <a:t>Laboratory studies used to confirm the diagnosis of </a:t>
            </a:r>
            <a:r>
              <a:rPr lang="en-GB" sz="2900" b="1" i="1" dirty="0" err="1"/>
              <a:t>leptospirosis</a:t>
            </a:r>
            <a:r>
              <a:rPr lang="en-GB" sz="2900" b="1" i="1" dirty="0"/>
              <a:t> include the following:</a:t>
            </a:r>
            <a:endParaRPr lang="en-US" sz="2900" b="1" i="1" dirty="0"/>
          </a:p>
          <a:p>
            <a:pPr lvl="0" algn="l" rtl="0">
              <a:buNone/>
            </a:pPr>
            <a:r>
              <a:rPr lang="en-GB" sz="2900" dirty="0" smtClean="0"/>
              <a:t>- Microscopic </a:t>
            </a:r>
            <a:r>
              <a:rPr lang="en-GB" sz="2900" dirty="0"/>
              <a:t>agglutination testing (</a:t>
            </a:r>
            <a:r>
              <a:rPr lang="en-GB" sz="2900" dirty="0" smtClean="0"/>
              <a:t>MAT)</a:t>
            </a:r>
            <a:endParaRPr lang="en-US" sz="2900" dirty="0"/>
          </a:p>
          <a:p>
            <a:pPr lvl="0" algn="l" rtl="0">
              <a:buNone/>
            </a:pPr>
            <a:r>
              <a:rPr lang="en-GB" sz="2900" dirty="0" smtClean="0"/>
              <a:t>- Single </a:t>
            </a:r>
            <a:r>
              <a:rPr lang="en-GB" sz="2900" dirty="0" err="1"/>
              <a:t>titer</a:t>
            </a:r>
            <a:r>
              <a:rPr lang="en-GB" sz="2900" dirty="0"/>
              <a:t> ≥1:200 or 4-fold rise in serum drawn between the first and fourth week of </a:t>
            </a:r>
            <a:r>
              <a:rPr lang="en-GB" sz="2900" dirty="0" smtClean="0"/>
              <a:t>illness</a:t>
            </a:r>
            <a:endParaRPr lang="en-US" sz="2900" dirty="0"/>
          </a:p>
          <a:p>
            <a:pPr lvl="0" algn="l" rtl="0">
              <a:buNone/>
            </a:pPr>
            <a:r>
              <a:rPr lang="en-GB" sz="2900" dirty="0" smtClean="0"/>
              <a:t>- DNA </a:t>
            </a:r>
            <a:r>
              <a:rPr lang="en-GB" sz="2900" dirty="0"/>
              <a:t>PCR of blood, urine, CSF, tissue</a:t>
            </a:r>
            <a:endParaRPr lang="en-US" sz="2900" dirty="0"/>
          </a:p>
          <a:p>
            <a:pPr lvl="0" algn="l" rtl="0">
              <a:buNone/>
            </a:pPr>
            <a:r>
              <a:rPr lang="en-GB" sz="2900" dirty="0" smtClean="0"/>
              <a:t>- Culture </a:t>
            </a:r>
            <a:r>
              <a:rPr lang="en-GB" sz="2900" dirty="0"/>
              <a:t>of </a:t>
            </a:r>
            <a:r>
              <a:rPr lang="en-GB" sz="2900" dirty="0" err="1"/>
              <a:t>leptospires</a:t>
            </a:r>
            <a:r>
              <a:rPr lang="en-GB" sz="2900" dirty="0"/>
              <a:t> from body </a:t>
            </a:r>
            <a:r>
              <a:rPr lang="en-GB" sz="2900" dirty="0" smtClean="0"/>
              <a:t>fluids</a:t>
            </a:r>
            <a:endParaRPr lang="en-US" sz="2900" dirty="0"/>
          </a:p>
          <a:p>
            <a:pPr algn="l" rtl="0"/>
            <a:r>
              <a:rPr lang="en-GB" sz="2900" b="1" dirty="0"/>
              <a:t>Studies to determine the extent of organ involvement and severity of </a:t>
            </a:r>
            <a:r>
              <a:rPr lang="en-GB" sz="2900" b="1" dirty="0" smtClean="0"/>
              <a:t>complications:</a:t>
            </a:r>
            <a:endParaRPr lang="en-US" sz="2900" dirty="0"/>
          </a:p>
          <a:p>
            <a:pPr lvl="0" algn="l" rtl="0">
              <a:buNone/>
            </a:pPr>
            <a:r>
              <a:rPr lang="en-GB" sz="2900" dirty="0" smtClean="0"/>
              <a:t>- Complete </a:t>
            </a:r>
            <a:r>
              <a:rPr lang="en-GB" sz="2900" dirty="0"/>
              <a:t>blood cell (CBC) count</a:t>
            </a:r>
            <a:endParaRPr lang="en-US" sz="2900" dirty="0"/>
          </a:p>
          <a:p>
            <a:pPr lvl="0" algn="l" rtl="0">
              <a:buNone/>
            </a:pPr>
            <a:r>
              <a:rPr lang="en-GB" sz="2900" dirty="0" smtClean="0"/>
              <a:t>- Renal </a:t>
            </a:r>
            <a:r>
              <a:rPr lang="en-GB" sz="2900" dirty="0"/>
              <a:t>function studies</a:t>
            </a:r>
            <a:endParaRPr lang="en-US" sz="2900" dirty="0"/>
          </a:p>
          <a:p>
            <a:pPr lvl="0" algn="l" rtl="0">
              <a:buNone/>
            </a:pPr>
            <a:r>
              <a:rPr lang="en-GB" sz="2900" dirty="0" smtClean="0"/>
              <a:t>- Coagulation </a:t>
            </a:r>
            <a:r>
              <a:rPr lang="en-GB" sz="2900" dirty="0"/>
              <a:t>studies</a:t>
            </a:r>
            <a:endParaRPr lang="en-US" sz="2900" dirty="0"/>
          </a:p>
          <a:p>
            <a:pPr lvl="0" algn="l" rtl="0">
              <a:buNone/>
            </a:pPr>
            <a:r>
              <a:rPr lang="en-GB" sz="2900" dirty="0" smtClean="0"/>
              <a:t>- Liver </a:t>
            </a:r>
            <a:r>
              <a:rPr lang="en-GB" sz="2900" dirty="0"/>
              <a:t>function studies</a:t>
            </a:r>
            <a:endParaRPr lang="en-US" sz="2900" dirty="0"/>
          </a:p>
          <a:p>
            <a:pPr lvl="0" algn="l" rtl="0">
              <a:buNone/>
            </a:pPr>
            <a:r>
              <a:rPr lang="en-GB" sz="2900" dirty="0" smtClean="0"/>
              <a:t>- CSF </a:t>
            </a:r>
            <a:r>
              <a:rPr lang="en-GB" sz="2900" dirty="0"/>
              <a:t>analysis</a:t>
            </a:r>
            <a:endParaRPr lang="en-US" sz="2900" dirty="0"/>
          </a:p>
          <a:p>
            <a:pPr lvl="0" algn="l" rtl="0">
              <a:buNone/>
            </a:pPr>
            <a:r>
              <a:rPr lang="en-GB" sz="2900" dirty="0" smtClean="0"/>
              <a:t>- Chest </a:t>
            </a:r>
            <a:r>
              <a:rPr lang="en-GB" sz="2900" dirty="0"/>
              <a:t>radiography</a:t>
            </a:r>
            <a:endParaRPr lang="en-US" sz="2900" dirty="0"/>
          </a:p>
          <a:p>
            <a:pPr lvl="0" algn="l" rtl="0">
              <a:buNone/>
            </a:pPr>
            <a:r>
              <a:rPr lang="en-GB" sz="2900" dirty="0" smtClean="0"/>
              <a:t>- </a:t>
            </a:r>
            <a:r>
              <a:rPr lang="en-GB" sz="2900" dirty="0" err="1" smtClean="0"/>
              <a:t>Biliary</a:t>
            </a:r>
            <a:r>
              <a:rPr lang="en-GB" sz="2900" dirty="0" smtClean="0"/>
              <a:t> </a:t>
            </a:r>
            <a:r>
              <a:rPr lang="en-GB" sz="2900" dirty="0"/>
              <a:t>tract </a:t>
            </a:r>
            <a:r>
              <a:rPr lang="en-GB" sz="2900" dirty="0" err="1"/>
              <a:t>ultrasonography</a:t>
            </a:r>
            <a:endParaRPr lang="en-US" sz="2900" dirty="0"/>
          </a:p>
          <a:p>
            <a:pPr lvl="0" algn="l" rtl="0">
              <a:buNone/>
            </a:pPr>
            <a:r>
              <a:rPr lang="en-GB" sz="2900" dirty="0" smtClean="0"/>
              <a:t>- Electrocardiography </a:t>
            </a:r>
            <a:r>
              <a:rPr lang="en-GB" sz="2900" dirty="0"/>
              <a:t>(ECG</a:t>
            </a:r>
            <a:r>
              <a:rPr lang="en-GB" sz="2900" dirty="0" smtClean="0"/>
              <a:t>)</a:t>
            </a:r>
            <a:endParaRPr lang="en-US" sz="2900" dirty="0"/>
          </a:p>
          <a:p>
            <a:pPr algn="l" rtl="0"/>
            <a:endParaRPr lang="fa-IR" dirty="0"/>
          </a:p>
        </p:txBody>
      </p:sp>
      <p:sp>
        <p:nvSpPr>
          <p:cNvPr id="2" name="Title 1"/>
          <p:cNvSpPr>
            <a:spLocks noGrp="1"/>
          </p:cNvSpPr>
          <p:nvPr>
            <p:ph type="title"/>
          </p:nvPr>
        </p:nvSpPr>
        <p:spPr/>
        <p:txBody>
          <a:bodyPr>
            <a:normAutofit fontScale="90000"/>
          </a:bodyPr>
          <a:lstStyle/>
          <a:p>
            <a:r>
              <a:rPr lang="en-GB" b="1" dirty="0" smtClean="0"/>
              <a:t>Diagnosis</a:t>
            </a:r>
            <a:r>
              <a:rPr lang="en-US" b="1" dirty="0" smtClean="0"/>
              <a:t/>
            </a:r>
            <a:br>
              <a:rPr lang="en-US" b="1" dirty="0" smtClean="0"/>
            </a:br>
            <a:endParaRPr lang="fa-IR" dirty="0"/>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normAutofit fontScale="92500" lnSpcReduction="20000"/>
          </a:bodyPr>
          <a:lstStyle/>
          <a:p>
            <a:pPr algn="just" rtl="0"/>
            <a:r>
              <a:rPr lang="en-GB" sz="2300" i="1" dirty="0" smtClean="0"/>
              <a:t>Antibiotic </a:t>
            </a:r>
            <a:r>
              <a:rPr lang="en-GB" sz="2300" i="1" dirty="0"/>
              <a:t>therapy in the treatment of mild </a:t>
            </a:r>
            <a:r>
              <a:rPr lang="en-GB" sz="2300" i="1" dirty="0" err="1"/>
              <a:t>leptospirosis</a:t>
            </a:r>
            <a:r>
              <a:rPr lang="en-GB" sz="2300" i="1" dirty="0"/>
              <a:t> is typically unnecessary, since it is often self-limited, and most cases resolve without medical attention</a:t>
            </a:r>
            <a:r>
              <a:rPr lang="en-GB" sz="2300" i="1" dirty="0" smtClean="0"/>
              <a:t>.</a:t>
            </a:r>
            <a:endParaRPr lang="fa-IR" sz="2300" i="1" dirty="0" smtClean="0"/>
          </a:p>
          <a:p>
            <a:pPr algn="just" rtl="0"/>
            <a:r>
              <a:rPr lang="en-GB" sz="2300" i="1" dirty="0" smtClean="0"/>
              <a:t> </a:t>
            </a:r>
            <a:r>
              <a:rPr lang="en-GB" sz="2300" i="1" dirty="0"/>
              <a:t>Oral antibiotics shorten the course of </a:t>
            </a:r>
            <a:r>
              <a:rPr lang="en-GB" sz="2300" i="1" dirty="0" smtClean="0"/>
              <a:t>illness. </a:t>
            </a:r>
            <a:r>
              <a:rPr lang="en-GB" sz="2300" i="1" dirty="0"/>
              <a:t>If used, antibiotic treatment may include the following:</a:t>
            </a:r>
            <a:endParaRPr lang="en-US" sz="2300" i="1" dirty="0"/>
          </a:p>
          <a:p>
            <a:pPr lvl="0" algn="just" rtl="0">
              <a:buNone/>
            </a:pPr>
            <a:r>
              <a:rPr lang="en-GB" sz="2300" i="1" dirty="0" smtClean="0"/>
              <a:t>1.</a:t>
            </a:r>
            <a:r>
              <a:rPr lang="en-GB" sz="2300" i="1" dirty="0"/>
              <a:t> </a:t>
            </a:r>
            <a:r>
              <a:rPr lang="en-GB" sz="2300" i="1" dirty="0" err="1" smtClean="0"/>
              <a:t>Doxycycline</a:t>
            </a:r>
            <a:endParaRPr lang="en-US" sz="2300" i="1" dirty="0"/>
          </a:p>
          <a:p>
            <a:pPr lvl="0" algn="just" rtl="0">
              <a:buNone/>
            </a:pPr>
            <a:r>
              <a:rPr lang="en-GB" sz="2300" i="1" dirty="0" smtClean="0"/>
              <a:t>2. </a:t>
            </a:r>
            <a:r>
              <a:rPr lang="en-GB" sz="2300" i="1" dirty="0" err="1" smtClean="0"/>
              <a:t>Ampicillin</a:t>
            </a:r>
            <a:r>
              <a:rPr lang="en-GB" sz="2300" i="1" dirty="0" smtClean="0"/>
              <a:t> </a:t>
            </a:r>
            <a:r>
              <a:rPr lang="en-GB" sz="2300" i="1" dirty="0"/>
              <a:t>or amoxicillin</a:t>
            </a:r>
            <a:endParaRPr lang="en-US" sz="2300" i="1" dirty="0"/>
          </a:p>
          <a:p>
            <a:pPr lvl="0" algn="just" rtl="0">
              <a:buNone/>
            </a:pPr>
            <a:r>
              <a:rPr lang="en-GB" sz="2300" i="1" dirty="0" smtClean="0"/>
              <a:t>3. </a:t>
            </a:r>
            <a:r>
              <a:rPr lang="en-GB" sz="2300" i="1" dirty="0" err="1" smtClean="0"/>
              <a:t>Azithromycin</a:t>
            </a:r>
            <a:r>
              <a:rPr lang="en-GB" sz="2300" i="1" dirty="0" smtClean="0"/>
              <a:t> </a:t>
            </a:r>
            <a:r>
              <a:rPr lang="en-GB" sz="2300" i="1" dirty="0"/>
              <a:t>or </a:t>
            </a:r>
            <a:r>
              <a:rPr lang="en-GB" sz="2300" i="1" dirty="0" err="1"/>
              <a:t>clarithromycin</a:t>
            </a:r>
            <a:endParaRPr lang="en-US" sz="2300" i="1" dirty="0"/>
          </a:p>
          <a:p>
            <a:pPr lvl="0" algn="just" rtl="0">
              <a:buNone/>
            </a:pPr>
            <a:r>
              <a:rPr lang="en-GB" sz="2300" i="1" dirty="0" smtClean="0"/>
              <a:t>4. </a:t>
            </a:r>
            <a:r>
              <a:rPr lang="en-GB" sz="2300" i="1" dirty="0" err="1" smtClean="0"/>
              <a:t>Fluoroquinolone</a:t>
            </a:r>
            <a:r>
              <a:rPr lang="en-GB" sz="2300" i="1" dirty="0" smtClean="0"/>
              <a:t> </a:t>
            </a:r>
            <a:r>
              <a:rPr lang="en-GB" sz="2300" i="1" dirty="0"/>
              <a:t>such as ciprofloxacin or </a:t>
            </a:r>
            <a:r>
              <a:rPr lang="en-GB" sz="2300" i="1" dirty="0" err="1"/>
              <a:t>levofloxacin</a:t>
            </a:r>
            <a:endParaRPr lang="en-US" sz="2300" i="1" dirty="0"/>
          </a:p>
          <a:p>
            <a:pPr algn="just" rtl="0"/>
            <a:r>
              <a:rPr lang="en-GB" sz="2300" i="1" dirty="0"/>
              <a:t>Antibiotics for </a:t>
            </a:r>
            <a:r>
              <a:rPr lang="en-GB" sz="2300" i="1" dirty="0" err="1"/>
              <a:t>leptospirosis</a:t>
            </a:r>
            <a:r>
              <a:rPr lang="en-GB" sz="2300" i="1" dirty="0"/>
              <a:t> requiring </a:t>
            </a:r>
            <a:r>
              <a:rPr lang="en-GB" sz="2300" i="1" dirty="0" smtClean="0"/>
              <a:t>hospitalization:</a:t>
            </a:r>
            <a:endParaRPr lang="en-US" sz="2300" i="1" dirty="0"/>
          </a:p>
          <a:p>
            <a:pPr lvl="0" algn="just" rtl="0">
              <a:buNone/>
            </a:pPr>
            <a:r>
              <a:rPr lang="en-GB" sz="2300" i="1" dirty="0" smtClean="0"/>
              <a:t>1. Intravenous </a:t>
            </a:r>
            <a:r>
              <a:rPr lang="en-GB" sz="2300" i="1" dirty="0"/>
              <a:t>penicillin G</a:t>
            </a:r>
            <a:endParaRPr lang="en-US" sz="2300" i="1" dirty="0"/>
          </a:p>
          <a:p>
            <a:pPr lvl="0" algn="just" rtl="0">
              <a:buNone/>
            </a:pPr>
            <a:r>
              <a:rPr lang="en-GB" sz="2300" i="1" dirty="0" smtClean="0"/>
              <a:t>2. Intravenous </a:t>
            </a:r>
            <a:r>
              <a:rPr lang="en-GB" sz="2300" i="1" dirty="0"/>
              <a:t>third-generation </a:t>
            </a:r>
            <a:r>
              <a:rPr lang="en-GB" sz="2300" i="1" dirty="0" err="1"/>
              <a:t>cephalosporins</a:t>
            </a:r>
            <a:r>
              <a:rPr lang="en-GB" sz="2300" i="1" dirty="0"/>
              <a:t> (</a:t>
            </a:r>
            <a:r>
              <a:rPr lang="en-GB" sz="2300" i="1" dirty="0" err="1"/>
              <a:t>cefotaxime</a:t>
            </a:r>
            <a:r>
              <a:rPr lang="en-GB" sz="2300" i="1" dirty="0"/>
              <a:t> and </a:t>
            </a:r>
            <a:r>
              <a:rPr lang="en-GB" sz="2300" i="1" dirty="0" err="1"/>
              <a:t>ceftriaxone</a:t>
            </a:r>
            <a:r>
              <a:rPr lang="en-GB" sz="2300" i="1" dirty="0"/>
              <a:t>)</a:t>
            </a:r>
            <a:endParaRPr lang="en-US" sz="2300" i="1" dirty="0"/>
          </a:p>
          <a:p>
            <a:pPr lvl="0" algn="just" rtl="0">
              <a:buNone/>
            </a:pPr>
            <a:r>
              <a:rPr lang="en-GB" sz="2300" i="1" dirty="0" smtClean="0"/>
              <a:t>3. Intravenous </a:t>
            </a:r>
            <a:r>
              <a:rPr lang="en-GB" sz="2300" i="1" dirty="0" err="1"/>
              <a:t>ampicillin</a:t>
            </a:r>
            <a:r>
              <a:rPr lang="en-GB" sz="2300" i="1" dirty="0"/>
              <a:t> or </a:t>
            </a:r>
            <a:r>
              <a:rPr lang="en-GB" sz="2300" i="1" dirty="0" smtClean="0"/>
              <a:t>amoxicillin</a:t>
            </a:r>
            <a:endParaRPr lang="en-US" sz="2300" i="1" dirty="0"/>
          </a:p>
          <a:p>
            <a:pPr lvl="0" algn="just" rtl="0">
              <a:buNone/>
            </a:pPr>
            <a:r>
              <a:rPr lang="en-GB" sz="2300" i="1" dirty="0" smtClean="0"/>
              <a:t>4. Intravenous erythromycin</a:t>
            </a:r>
            <a:endParaRPr lang="en-US" sz="2300" i="1" dirty="0"/>
          </a:p>
          <a:p>
            <a:pPr algn="just" rtl="0"/>
            <a:endParaRPr lang="fa-IR" i="1" dirty="0"/>
          </a:p>
        </p:txBody>
      </p:sp>
      <p:sp>
        <p:nvSpPr>
          <p:cNvPr id="2" name="Title 1"/>
          <p:cNvSpPr>
            <a:spLocks noGrp="1"/>
          </p:cNvSpPr>
          <p:nvPr>
            <p:ph type="title"/>
          </p:nvPr>
        </p:nvSpPr>
        <p:spPr>
          <a:xfrm>
            <a:off x="457200" y="274638"/>
            <a:ext cx="8229600" cy="725470"/>
          </a:xfrm>
        </p:spPr>
        <p:txBody>
          <a:bodyPr>
            <a:noAutofit/>
          </a:bodyPr>
          <a:lstStyle/>
          <a:p>
            <a:r>
              <a:rPr lang="en-GB" sz="3600" b="1" i="1" dirty="0" smtClean="0"/>
              <a:t>Management</a:t>
            </a:r>
            <a:endParaRPr lang="fa-IR" sz="3600" i="1" dirty="0"/>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err="1" smtClean="0"/>
              <a:t>Dermatoses</a:t>
            </a:r>
            <a:r>
              <a:rPr lang="en-US" sz="3200" dirty="0" smtClean="0"/>
              <a:t> among paddy field workers</a:t>
            </a:r>
            <a:endParaRPr lang="fa-IR"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14348" y="1571612"/>
            <a:ext cx="8030636" cy="4369612"/>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cstate="print"/>
          <a:srcRect/>
          <a:stretch>
            <a:fillRect/>
          </a:stretch>
        </p:blipFill>
        <p:spPr bwMode="auto">
          <a:xfrm>
            <a:off x="1214414" y="1071546"/>
            <a:ext cx="6454827" cy="5104627"/>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cstate="print"/>
          <a:srcRect/>
          <a:stretch>
            <a:fillRect/>
          </a:stretch>
        </p:blipFill>
        <p:spPr bwMode="auto">
          <a:xfrm>
            <a:off x="1714480" y="1071546"/>
            <a:ext cx="6341526" cy="5137964"/>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b="3000"/>
          </a:stretch>
        </a:blipFill>
        <a:effectLst/>
      </p:bgPr>
    </p:bg>
    <p:spTree>
      <p:nvGrpSpPr>
        <p:cNvPr id="1" name=""/>
        <p:cNvGrpSpPr/>
        <p:nvPr/>
      </p:nvGrpSpPr>
      <p:grpSpPr>
        <a:xfrm>
          <a:off x="0" y="0"/>
          <a:ext cx="0" cy="0"/>
          <a:chOff x="0" y="0"/>
          <a:chExt cx="0" cy="0"/>
        </a:xfrm>
      </p:grpSpPr>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 for your attention</a:t>
            </a:r>
            <a:endParaRPr lang="fa-IR"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sz="2400" i="1" dirty="0" smtClean="0"/>
              <a:t>tingling, burning, or itching on your exposed skin small, red pimples blisters, on rare occasions  The itching can last up to several days. </a:t>
            </a:r>
          </a:p>
          <a:p>
            <a:pPr algn="just" rtl="0"/>
            <a:r>
              <a:rPr lang="en-US" sz="2400" i="1" dirty="0" smtClean="0"/>
              <a:t>The rash is only located on skin that was exposed to the water. It’s important to try not to scratch, as scratching can lead to skin infection. </a:t>
            </a:r>
          </a:p>
          <a:p>
            <a:pPr algn="just" rtl="0"/>
            <a:r>
              <a:rPr lang="en-US" sz="2400" i="1" dirty="0" smtClean="0"/>
              <a:t>The itch is an allergic reaction to the parasite, and the more frequently you swim in contaminated waters, the worse your symptoms may be each time. Also, some people may be more sensitive to the parasite.</a:t>
            </a:r>
          </a:p>
          <a:p>
            <a:pPr algn="just" rtl="0"/>
            <a:endParaRPr lang="fa-IR" sz="2400" i="1" dirty="0"/>
          </a:p>
        </p:txBody>
      </p:sp>
      <p:sp>
        <p:nvSpPr>
          <p:cNvPr id="2" name="Title 1"/>
          <p:cNvSpPr>
            <a:spLocks noGrp="1"/>
          </p:cNvSpPr>
          <p:nvPr>
            <p:ph type="title"/>
          </p:nvPr>
        </p:nvSpPr>
        <p:spPr/>
        <p:txBody>
          <a:bodyPr>
            <a:normAutofit/>
          </a:bodyPr>
          <a:lstStyle/>
          <a:p>
            <a:r>
              <a:rPr lang="en-US" sz="3200" b="1" i="1" dirty="0" smtClean="0"/>
              <a:t>What are the symptoms of swimmer’s itch?</a:t>
            </a:r>
            <a:endParaRPr lang="fa-IR" sz="3200" i="1"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sz="2400" i="1" dirty="0" err="1" smtClean="0"/>
              <a:t>Cercarial</a:t>
            </a:r>
            <a:r>
              <a:rPr lang="en-US" sz="2400" i="1" dirty="0" smtClean="0"/>
              <a:t> dermatitis may be hard to distinguish from other skin reactions, such as insect bites, poison ivy, jellyfish stings, or bacterial infections. There is no specific test for it. </a:t>
            </a:r>
          </a:p>
        </p:txBody>
      </p:sp>
      <p:sp>
        <p:nvSpPr>
          <p:cNvPr id="2" name="Title 1"/>
          <p:cNvSpPr>
            <a:spLocks noGrp="1"/>
          </p:cNvSpPr>
          <p:nvPr>
            <p:ph type="title"/>
          </p:nvPr>
        </p:nvSpPr>
        <p:spPr/>
        <p:txBody>
          <a:bodyPr>
            <a:normAutofit/>
          </a:bodyPr>
          <a:lstStyle/>
          <a:p>
            <a:r>
              <a:rPr lang="en-US" sz="3600" b="1" i="1" dirty="0" smtClean="0"/>
              <a:t>How is swimmer’s itch diagnosed?</a:t>
            </a:r>
            <a:endParaRPr lang="fa-IR" sz="3600" i="1"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sz="2400" i="1" dirty="0" smtClean="0"/>
              <a:t>Most of the time, you can use home treatments to calm the itch from swimmer’s rash. </a:t>
            </a:r>
          </a:p>
          <a:p>
            <a:pPr algn="just" rtl="0"/>
            <a:r>
              <a:rPr lang="en-US" sz="2400" i="1" dirty="0" smtClean="0"/>
              <a:t>anti-itch lotion or corticosteroid cream</a:t>
            </a:r>
          </a:p>
          <a:p>
            <a:pPr algn="just" rtl="0"/>
            <a:r>
              <a:rPr lang="en-US" sz="2400" i="1" dirty="0" smtClean="0"/>
              <a:t>cool compresses</a:t>
            </a:r>
          </a:p>
          <a:p>
            <a:pPr algn="just" rtl="0">
              <a:buNone/>
            </a:pPr>
            <a:endParaRPr lang="fa-IR" sz="2400" i="1" dirty="0"/>
          </a:p>
        </p:txBody>
      </p:sp>
      <p:sp>
        <p:nvSpPr>
          <p:cNvPr id="2" name="Title 1"/>
          <p:cNvSpPr>
            <a:spLocks noGrp="1"/>
          </p:cNvSpPr>
          <p:nvPr>
            <p:ph type="title"/>
          </p:nvPr>
        </p:nvSpPr>
        <p:spPr/>
        <p:txBody>
          <a:bodyPr>
            <a:noAutofit/>
          </a:bodyPr>
          <a:lstStyle/>
          <a:p>
            <a:r>
              <a:rPr lang="en-US" sz="3600" b="1" i="1" dirty="0" smtClean="0"/>
              <a:t>How is it treated?</a:t>
            </a:r>
            <a:br>
              <a:rPr lang="en-US" sz="3600" b="1" i="1" dirty="0" smtClean="0"/>
            </a:br>
            <a:endParaRPr lang="fa-IR" sz="3600" i="1"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sz="2400" b="1" i="1" dirty="0" err="1" smtClean="0"/>
              <a:t>Paederus</a:t>
            </a:r>
            <a:r>
              <a:rPr lang="en-US" sz="2400" b="1" i="1" dirty="0" smtClean="0"/>
              <a:t> dermatitis, also known as dermatitis </a:t>
            </a:r>
            <a:r>
              <a:rPr lang="en-US" sz="2400" b="1" i="1" dirty="0" err="1" smtClean="0"/>
              <a:t>linearis</a:t>
            </a:r>
            <a:r>
              <a:rPr lang="en-US" sz="2400" b="1" i="1" dirty="0" smtClean="0"/>
              <a:t> or blister beetle dermatitis is a peculiar irritant contact dermatitis characterized by </a:t>
            </a:r>
            <a:r>
              <a:rPr lang="en-US" sz="2400" b="1" i="1" dirty="0" err="1" smtClean="0"/>
              <a:t>erythematous</a:t>
            </a:r>
            <a:r>
              <a:rPr lang="en-US" sz="2400" b="1" i="1" dirty="0" smtClean="0"/>
              <a:t> and </a:t>
            </a:r>
            <a:r>
              <a:rPr lang="en-US" sz="2400" b="1" i="1" dirty="0" err="1" smtClean="0"/>
              <a:t>bullous</a:t>
            </a:r>
            <a:r>
              <a:rPr lang="en-US" sz="2400" b="1" i="1" dirty="0" smtClean="0"/>
              <a:t> lesions of sudden onset on exposed areas of the body.  </a:t>
            </a:r>
          </a:p>
        </p:txBody>
      </p:sp>
      <p:sp>
        <p:nvSpPr>
          <p:cNvPr id="2" name="Title 1"/>
          <p:cNvSpPr>
            <a:spLocks noGrp="1"/>
          </p:cNvSpPr>
          <p:nvPr>
            <p:ph type="title"/>
          </p:nvPr>
        </p:nvSpPr>
        <p:spPr/>
        <p:txBody>
          <a:bodyPr/>
          <a:lstStyle/>
          <a:p>
            <a:r>
              <a:rPr lang="en-US" b="1" i="1" dirty="0" err="1" smtClean="0"/>
              <a:t>Paederus</a:t>
            </a:r>
            <a:r>
              <a:rPr lang="en-US" b="1" i="1" dirty="0" smtClean="0"/>
              <a:t> dermatitis</a:t>
            </a:r>
            <a:endParaRPr lang="fa-IR" b="1" i="1" dirty="0"/>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0"/>
            <a:r>
              <a:rPr lang="en-US" sz="1927" i="1" dirty="0" smtClean="0"/>
              <a:t>The genus </a:t>
            </a:r>
            <a:r>
              <a:rPr lang="en-US" sz="1927" i="1" dirty="0" err="1" smtClean="0"/>
              <a:t>Paederus</a:t>
            </a:r>
            <a:r>
              <a:rPr lang="en-US" sz="1927" i="1" dirty="0" smtClean="0"/>
              <a:t> belongs to family </a:t>
            </a:r>
            <a:r>
              <a:rPr lang="en-US" sz="1927" i="1" dirty="0" err="1" smtClean="0"/>
              <a:t>Staphyllinidae</a:t>
            </a:r>
            <a:r>
              <a:rPr lang="en-US" sz="1927" i="1" dirty="0" smtClean="0"/>
              <a:t> , order </a:t>
            </a:r>
            <a:r>
              <a:rPr lang="en-US" sz="1927" i="1" dirty="0" err="1" smtClean="0"/>
              <a:t>Coleoptae</a:t>
            </a:r>
            <a:r>
              <a:rPr lang="en-US" sz="1927" i="1" dirty="0" smtClean="0"/>
              <a:t> , class </a:t>
            </a:r>
            <a:r>
              <a:rPr lang="en-US" sz="1927" i="1" dirty="0" err="1" smtClean="0"/>
              <a:t>Insecta</a:t>
            </a:r>
            <a:r>
              <a:rPr lang="en-US" sz="1927" i="1" dirty="0" smtClean="0"/>
              <a:t> and consists of over 622 species which are distributed worldwide. </a:t>
            </a:r>
            <a:br>
              <a:rPr lang="en-US" sz="1927" i="1" dirty="0" smtClean="0"/>
            </a:br>
            <a:r>
              <a:rPr lang="en-US" sz="1927" i="1" dirty="0" smtClean="0"/>
              <a:t> </a:t>
            </a:r>
          </a:p>
          <a:p>
            <a:pPr algn="just" rtl="0"/>
            <a:r>
              <a:rPr lang="en-US" sz="1927" i="1" dirty="0" err="1" smtClean="0"/>
              <a:t>Paederus</a:t>
            </a:r>
            <a:r>
              <a:rPr lang="en-US" sz="1927" i="1" dirty="0" smtClean="0"/>
              <a:t> beetles live in moist habitats. </a:t>
            </a:r>
            <a:r>
              <a:rPr lang="en-US" sz="1927" i="1" dirty="0" err="1" smtClean="0"/>
              <a:t>Paederus</a:t>
            </a:r>
            <a:r>
              <a:rPr lang="en-US" sz="1927" i="1" dirty="0" smtClean="0"/>
              <a:t> beetles are beneficial to agriculture because they eat crop pests.</a:t>
            </a:r>
            <a:br>
              <a:rPr lang="en-US" sz="1927" i="1" dirty="0" smtClean="0"/>
            </a:br>
            <a:endParaRPr lang="en-US" sz="1927" i="1" dirty="0" smtClean="0"/>
          </a:p>
          <a:p>
            <a:pPr algn="just" rtl="0"/>
            <a:r>
              <a:rPr lang="en-US" sz="1927" i="1" dirty="0" err="1" smtClean="0"/>
              <a:t>Hemolymph</a:t>
            </a:r>
            <a:r>
              <a:rPr lang="en-US" sz="1927" i="1" dirty="0" smtClean="0"/>
              <a:t> of the beetle contains </a:t>
            </a:r>
            <a:r>
              <a:rPr lang="en-US" sz="1927" i="1" dirty="0" err="1" smtClean="0"/>
              <a:t>paederine</a:t>
            </a:r>
            <a:r>
              <a:rPr lang="en-US" sz="1927" i="1" dirty="0" smtClean="0"/>
              <a:t> which is released on crushing of the insect onto the skin.</a:t>
            </a:r>
            <a:endParaRPr lang="fa-IR" sz="1927" i="1" dirty="0"/>
          </a:p>
        </p:txBody>
      </p:sp>
      <p:sp>
        <p:nvSpPr>
          <p:cNvPr id="2" name="Title 1"/>
          <p:cNvSpPr>
            <a:spLocks noGrp="1"/>
          </p:cNvSpPr>
          <p:nvPr>
            <p:ph type="title"/>
          </p:nvPr>
        </p:nvSpPr>
        <p:spPr/>
        <p:txBody>
          <a:bodyPr/>
          <a:lstStyle/>
          <a:p>
            <a:r>
              <a:rPr lang="en-US" b="1" i="1" dirty="0" err="1" smtClean="0"/>
              <a:t>Etiopathogenesis</a:t>
            </a:r>
            <a:r>
              <a:rPr lang="en-US" b="1" i="1" dirty="0" smtClean="0"/>
              <a:t> </a:t>
            </a:r>
            <a:endParaRPr lang="fa-IR" b="1" i="1" dirty="0"/>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798</TotalTime>
  <Words>959</Words>
  <Application>Microsoft Office PowerPoint</Application>
  <PresentationFormat>On-screen Show (4:3)</PresentationFormat>
  <Paragraphs>109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Common seasonal dermatosis</vt:lpstr>
      <vt:lpstr>Cercarial Dermatitis (Swimmer’s Itch) </vt:lpstr>
      <vt:lpstr>Slide 3</vt:lpstr>
      <vt:lpstr>What are the symptoms of swimmer’s itch?</vt:lpstr>
      <vt:lpstr>How is swimmer’s itch diagnosed?</vt:lpstr>
      <vt:lpstr>How is it treated? </vt:lpstr>
      <vt:lpstr>Paederus dermatitis</vt:lpstr>
      <vt:lpstr>Slide 8</vt:lpstr>
      <vt:lpstr>Etiopathogenesis </vt:lpstr>
      <vt:lpstr>clinical features </vt:lpstr>
      <vt:lpstr>clinical features </vt:lpstr>
      <vt:lpstr>clinical features </vt:lpstr>
      <vt:lpstr>Slide 13</vt:lpstr>
      <vt:lpstr>Slide 14</vt:lpstr>
      <vt:lpstr>Differential diagnosis</vt:lpstr>
      <vt:lpstr>Treatment</vt:lpstr>
      <vt:lpstr>Mite induced dermatitis</vt:lpstr>
      <vt:lpstr>Slide 18</vt:lpstr>
      <vt:lpstr>treatment</vt:lpstr>
      <vt:lpstr>Leptospirosis </vt:lpstr>
      <vt:lpstr>Slide 21</vt:lpstr>
      <vt:lpstr>Signs and symptoms</vt:lpstr>
      <vt:lpstr>Slide 23</vt:lpstr>
      <vt:lpstr>Slide 24</vt:lpstr>
      <vt:lpstr>Diagnosis </vt:lpstr>
      <vt:lpstr>Management</vt:lpstr>
      <vt:lpstr>Dermatoses among paddy field workers</vt:lpstr>
      <vt:lpstr>Slide 28</vt:lpstr>
      <vt:lpstr>Slide 29</vt:lpstr>
      <vt:lpstr>Thanks for your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56</cp:revision>
  <dcterms:created xsi:type="dcterms:W3CDTF">2019-06-19T05:36:41Z</dcterms:created>
  <dcterms:modified xsi:type="dcterms:W3CDTF">2019-07-03T15:19:08Z</dcterms:modified>
</cp:coreProperties>
</file>